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Lst>
  <p:notesMasterIdLst>
    <p:notesMasterId r:id="rId25"/>
  </p:notesMasterIdLst>
  <p:handoutMasterIdLst>
    <p:handoutMasterId r:id="rId26"/>
  </p:handoutMasterIdLst>
  <p:sldIdLst>
    <p:sldId id="330" r:id="rId6"/>
    <p:sldId id="263" r:id="rId7"/>
    <p:sldId id="331" r:id="rId8"/>
    <p:sldId id="282" r:id="rId9"/>
    <p:sldId id="285" r:id="rId10"/>
    <p:sldId id="300" r:id="rId11"/>
    <p:sldId id="287" r:id="rId12"/>
    <p:sldId id="321" r:id="rId13"/>
    <p:sldId id="308" r:id="rId14"/>
    <p:sldId id="307" r:id="rId15"/>
    <p:sldId id="309" r:id="rId16"/>
    <p:sldId id="310" r:id="rId17"/>
    <p:sldId id="288" r:id="rId18"/>
    <p:sldId id="298" r:id="rId19"/>
    <p:sldId id="333" r:id="rId20"/>
    <p:sldId id="337" r:id="rId21"/>
    <p:sldId id="335" r:id="rId22"/>
    <p:sldId id="336" r:id="rId23"/>
    <p:sldId id="269" r:id="rId24"/>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41030" autoAdjust="0"/>
  </p:normalViewPr>
  <p:slideViewPr>
    <p:cSldViewPr>
      <p:cViewPr varScale="1">
        <p:scale>
          <a:sx n="163" d="100"/>
          <a:sy n="163" d="100"/>
        </p:scale>
        <p:origin x="1734"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4" d="100"/>
          <a:sy n="84" d="100"/>
        </p:scale>
        <p:origin x="-3822" y="252"/>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main.oecd.org\horizontal\ENVIRONMENTAL%20TAXES\Taxes%20and%20charges%20--%20Revenues%20--%20Summary%20graphs%20--%2022.03.1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Zarnic_Z\AppData\Local\Microsoft\Windows\Temporary%20Internet%20Files\Content.IE5\U8W19EKF\ilc_mdes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604799400075"/>
          <c:y val="1.9777138606939287E-2"/>
          <c:w val="0.89130662513339687"/>
          <c:h val="0.83872126471020925"/>
        </c:manualLayout>
      </c:layout>
      <c:barChart>
        <c:barDir val="col"/>
        <c:grouping val="stacked"/>
        <c:varyColors val="0"/>
        <c:ser>
          <c:idx val="0"/>
          <c:order val="0"/>
          <c:tx>
            <c:strRef>
              <c:f>'OECD countries data'!$B$2</c:f>
              <c:strCache>
                <c:ptCount val="1"/>
                <c:pt idx="0">
                  <c:v>Energy</c:v>
                </c:pt>
              </c:strCache>
            </c:strRef>
          </c:tx>
          <c:spPr>
            <a:ln>
              <a:solidFill>
                <a:schemeClr val="bg1">
                  <a:lumMod val="50000"/>
                </a:schemeClr>
              </a:solidFill>
            </a:ln>
          </c:spPr>
          <c:invertIfNegative val="0"/>
          <c:cat>
            <c:strRef>
              <c:f>'OECD countries data'!$A$3:$A$38</c:f>
              <c:strCache>
                <c:ptCount val="36"/>
                <c:pt idx="0">
                  <c:v>Mexico</c:v>
                </c:pt>
                <c:pt idx="1">
                  <c:v>United States</c:v>
                </c:pt>
                <c:pt idx="2">
                  <c:v>Canada</c:v>
                </c:pt>
                <c:pt idx="3">
                  <c:v>Chile</c:v>
                </c:pt>
                <c:pt idx="4">
                  <c:v>New Zealand</c:v>
                </c:pt>
                <c:pt idx="5">
                  <c:v>Japan</c:v>
                </c:pt>
                <c:pt idx="6">
                  <c:v>Slovak Republic</c:v>
                </c:pt>
                <c:pt idx="7">
                  <c:v>Switzerland</c:v>
                </c:pt>
                <c:pt idx="8">
                  <c:v>Australia</c:v>
                </c:pt>
                <c:pt idx="9">
                  <c:v>Spain</c:v>
                </c:pt>
                <c:pt idx="10">
                  <c:v>Poland *</c:v>
                </c:pt>
                <c:pt idx="11">
                  <c:v>Germany</c:v>
                </c:pt>
                <c:pt idx="12">
                  <c:v>France</c:v>
                </c:pt>
                <c:pt idx="13">
                  <c:v>Luxembourg</c:v>
                </c:pt>
                <c:pt idx="14">
                  <c:v>Iceland</c:v>
                </c:pt>
                <c:pt idx="15">
                  <c:v>Belgium</c:v>
                </c:pt>
                <c:pt idx="16">
                  <c:v>Norway</c:v>
                </c:pt>
                <c:pt idx="17">
                  <c:v>Portugal</c:v>
                </c:pt>
                <c:pt idx="18">
                  <c:v>Sweden</c:v>
                </c:pt>
                <c:pt idx="19">
                  <c:v>Ireland</c:v>
                </c:pt>
                <c:pt idx="20">
                  <c:v>United Kingdom</c:v>
                </c:pt>
                <c:pt idx="21">
                  <c:v>Korea</c:v>
                </c:pt>
                <c:pt idx="22">
                  <c:v>Estonia</c:v>
                </c:pt>
                <c:pt idx="23">
                  <c:v>Czech Republic</c:v>
                </c:pt>
                <c:pt idx="24">
                  <c:v>Hungary</c:v>
                </c:pt>
                <c:pt idx="25">
                  <c:v>Greece </c:v>
                </c:pt>
                <c:pt idx="26">
                  <c:v>Finland</c:v>
                </c:pt>
                <c:pt idx="27">
                  <c:v>Austria</c:v>
                </c:pt>
                <c:pt idx="28">
                  <c:v>Israel</c:v>
                </c:pt>
                <c:pt idx="29">
                  <c:v>Netherlands</c:v>
                </c:pt>
                <c:pt idx="30">
                  <c:v>Turkey</c:v>
                </c:pt>
                <c:pt idx="31">
                  <c:v>Italy</c:v>
                </c:pt>
                <c:pt idx="32">
                  <c:v>Slovenia</c:v>
                </c:pt>
                <c:pt idx="33">
                  <c:v>Denmark</c:v>
                </c:pt>
                <c:pt idx="35">
                  <c:v>Weighted average</c:v>
                </c:pt>
              </c:strCache>
            </c:strRef>
          </c:cat>
          <c:val>
            <c:numRef>
              <c:f>'OECD countries data'!$B$3:$B$38</c:f>
              <c:numCache>
                <c:formatCode>0.00</c:formatCode>
                <c:ptCount val="36"/>
                <c:pt idx="0">
                  <c:v>-7.5017830384142448E-2</c:v>
                </c:pt>
                <c:pt idx="1">
                  <c:v>0.44691101255837007</c:v>
                </c:pt>
                <c:pt idx="2">
                  <c:v>0.83632514273416636</c:v>
                </c:pt>
                <c:pt idx="3">
                  <c:v>0.92517898764076623</c:v>
                </c:pt>
                <c:pt idx="4">
                  <c:v>0.73220715862137631</c:v>
                </c:pt>
                <c:pt idx="5">
                  <c:v>0.98073336788391496</c:v>
                </c:pt>
                <c:pt idx="6">
                  <c:v>1.4736972359897038</c:v>
                </c:pt>
                <c:pt idx="7">
                  <c:v>0.89781970083887119</c:v>
                </c:pt>
                <c:pt idx="8">
                  <c:v>1.1878507192040972</c:v>
                </c:pt>
                <c:pt idx="9">
                  <c:v>1.5474380498674554</c:v>
                </c:pt>
                <c:pt idx="10">
                  <c:v>1.6529808777298878</c:v>
                </c:pt>
                <c:pt idx="11">
                  <c:v>1.6101040934268516</c:v>
                </c:pt>
                <c:pt idx="12">
                  <c:v>1.5365900896105837</c:v>
                </c:pt>
                <c:pt idx="13">
                  <c:v>1.8567615931284829</c:v>
                </c:pt>
                <c:pt idx="14">
                  <c:v>1.2346802328504067</c:v>
                </c:pt>
                <c:pt idx="15">
                  <c:v>1.2047883028032436</c:v>
                </c:pt>
                <c:pt idx="16">
                  <c:v>1.128672358298902</c:v>
                </c:pt>
                <c:pt idx="17">
                  <c:v>1.6023758375796069</c:v>
                </c:pt>
                <c:pt idx="18">
                  <c:v>1.7524946217952495</c:v>
                </c:pt>
                <c:pt idx="19">
                  <c:v>1.2823129197723941</c:v>
                </c:pt>
                <c:pt idx="20">
                  <c:v>1.6468485867127935</c:v>
                </c:pt>
                <c:pt idx="21">
                  <c:v>1.8126008196202488</c:v>
                </c:pt>
                <c:pt idx="22">
                  <c:v>2.2015909671537419</c:v>
                </c:pt>
                <c:pt idx="23">
                  <c:v>2.031045209846027</c:v>
                </c:pt>
                <c:pt idx="24">
                  <c:v>1.9657351322415837</c:v>
                </c:pt>
                <c:pt idx="25">
                  <c:v>2.1299914282206407</c:v>
                </c:pt>
                <c:pt idx="26">
                  <c:v>1.9115109807094328</c:v>
                </c:pt>
                <c:pt idx="27">
                  <c:v>1.5138276976673848</c:v>
                </c:pt>
                <c:pt idx="28">
                  <c:v>1.588211746293047</c:v>
                </c:pt>
                <c:pt idx="29">
                  <c:v>1.859619475836263</c:v>
                </c:pt>
                <c:pt idx="30">
                  <c:v>2.6112579165031824</c:v>
                </c:pt>
                <c:pt idx="31">
                  <c:v>2.9293139655128502</c:v>
                </c:pt>
                <c:pt idx="32">
                  <c:v>2.8884126088646553</c:v>
                </c:pt>
                <c:pt idx="33">
                  <c:v>2.3562945025800688</c:v>
                </c:pt>
                <c:pt idx="35">
                  <c:v>0.93725397429141299</c:v>
                </c:pt>
              </c:numCache>
            </c:numRef>
          </c:val>
          <c:extLst>
            <c:ext xmlns:c16="http://schemas.microsoft.com/office/drawing/2014/chart" uri="{C3380CC4-5D6E-409C-BE32-E72D297353CC}">
              <c16:uniqueId val="{00000000-339F-4358-9420-0B0BEEF25AC3}"/>
            </c:ext>
          </c:extLst>
        </c:ser>
        <c:ser>
          <c:idx val="1"/>
          <c:order val="1"/>
          <c:tx>
            <c:strRef>
              <c:f>'OECD countries data'!$C$2</c:f>
              <c:strCache>
                <c:ptCount val="1"/>
                <c:pt idx="0">
                  <c:v>Motor vehicles</c:v>
                </c:pt>
              </c:strCache>
            </c:strRef>
          </c:tx>
          <c:spPr>
            <a:pattFill prst="wdDnDiag">
              <a:fgClr>
                <a:srgbClr val="4F81BD"/>
              </a:fgClr>
              <a:bgClr>
                <a:srgbClr val="DBE5F1"/>
              </a:bgClr>
            </a:pattFill>
            <a:ln>
              <a:solidFill>
                <a:schemeClr val="bg1">
                  <a:lumMod val="50000"/>
                </a:schemeClr>
              </a:solidFill>
            </a:ln>
          </c:spPr>
          <c:invertIfNegative val="0"/>
          <c:cat>
            <c:strRef>
              <c:f>'OECD countries data'!$A$3:$A$38</c:f>
              <c:strCache>
                <c:ptCount val="36"/>
                <c:pt idx="0">
                  <c:v>Mexico</c:v>
                </c:pt>
                <c:pt idx="1">
                  <c:v>United States</c:v>
                </c:pt>
                <c:pt idx="2">
                  <c:v>Canada</c:v>
                </c:pt>
                <c:pt idx="3">
                  <c:v>Chile</c:v>
                </c:pt>
                <c:pt idx="4">
                  <c:v>New Zealand</c:v>
                </c:pt>
                <c:pt idx="5">
                  <c:v>Japan</c:v>
                </c:pt>
                <c:pt idx="6">
                  <c:v>Slovak Republic</c:v>
                </c:pt>
                <c:pt idx="7">
                  <c:v>Switzerland</c:v>
                </c:pt>
                <c:pt idx="8">
                  <c:v>Australia</c:v>
                </c:pt>
                <c:pt idx="9">
                  <c:v>Spain</c:v>
                </c:pt>
                <c:pt idx="10">
                  <c:v>Poland *</c:v>
                </c:pt>
                <c:pt idx="11">
                  <c:v>Germany</c:v>
                </c:pt>
                <c:pt idx="12">
                  <c:v>France</c:v>
                </c:pt>
                <c:pt idx="13">
                  <c:v>Luxembourg</c:v>
                </c:pt>
                <c:pt idx="14">
                  <c:v>Iceland</c:v>
                </c:pt>
                <c:pt idx="15">
                  <c:v>Belgium</c:v>
                </c:pt>
                <c:pt idx="16">
                  <c:v>Norway</c:v>
                </c:pt>
                <c:pt idx="17">
                  <c:v>Portugal</c:v>
                </c:pt>
                <c:pt idx="18">
                  <c:v>Sweden</c:v>
                </c:pt>
                <c:pt idx="19">
                  <c:v>Ireland</c:v>
                </c:pt>
                <c:pt idx="20">
                  <c:v>United Kingdom</c:v>
                </c:pt>
                <c:pt idx="21">
                  <c:v>Korea</c:v>
                </c:pt>
                <c:pt idx="22">
                  <c:v>Estonia</c:v>
                </c:pt>
                <c:pt idx="23">
                  <c:v>Czech Republic</c:v>
                </c:pt>
                <c:pt idx="24">
                  <c:v>Hungary</c:v>
                </c:pt>
                <c:pt idx="25">
                  <c:v>Greece </c:v>
                </c:pt>
                <c:pt idx="26">
                  <c:v>Finland</c:v>
                </c:pt>
                <c:pt idx="27">
                  <c:v>Austria</c:v>
                </c:pt>
                <c:pt idx="28">
                  <c:v>Israel</c:v>
                </c:pt>
                <c:pt idx="29">
                  <c:v>Netherlands</c:v>
                </c:pt>
                <c:pt idx="30">
                  <c:v>Turkey</c:v>
                </c:pt>
                <c:pt idx="31">
                  <c:v>Italy</c:v>
                </c:pt>
                <c:pt idx="32">
                  <c:v>Slovenia</c:v>
                </c:pt>
                <c:pt idx="33">
                  <c:v>Denmark</c:v>
                </c:pt>
                <c:pt idx="35">
                  <c:v>Weighted average</c:v>
                </c:pt>
              </c:strCache>
            </c:strRef>
          </c:cat>
          <c:val>
            <c:numRef>
              <c:f>'OECD countries data'!$C$3:$C$38</c:f>
              <c:numCache>
                <c:formatCode>0.00</c:formatCode>
                <c:ptCount val="36"/>
                <c:pt idx="0">
                  <c:v>0.11846242118806709</c:v>
                </c:pt>
                <c:pt idx="1">
                  <c:v>0.25537764240826427</c:v>
                </c:pt>
                <c:pt idx="2">
                  <c:v>0.25880774245819249</c:v>
                </c:pt>
                <c:pt idx="3">
                  <c:v>0.24796017645967469</c:v>
                </c:pt>
                <c:pt idx="4">
                  <c:v>0.60733783581965717</c:v>
                </c:pt>
                <c:pt idx="5">
                  <c:v>0.50811648126321407</c:v>
                </c:pt>
                <c:pt idx="6">
                  <c:v>0.19952753091893252</c:v>
                </c:pt>
                <c:pt idx="7">
                  <c:v>0.83746314989087678</c:v>
                </c:pt>
                <c:pt idx="8">
                  <c:v>0.65108186919552069</c:v>
                </c:pt>
                <c:pt idx="9">
                  <c:v>0.23531445695186137</c:v>
                </c:pt>
                <c:pt idx="10">
                  <c:v>0.11817123718225749</c:v>
                </c:pt>
                <c:pt idx="11">
                  <c:v>0.32545058563270624</c:v>
                </c:pt>
                <c:pt idx="12">
                  <c:v>0.29013589539538809</c:v>
                </c:pt>
                <c:pt idx="13">
                  <c:v>0.14128564194488469</c:v>
                </c:pt>
                <c:pt idx="14">
                  <c:v>0.61967766908297561</c:v>
                </c:pt>
                <c:pt idx="15">
                  <c:v>0.7286037694406241</c:v>
                </c:pt>
                <c:pt idx="16">
                  <c:v>0.91521078569381353</c:v>
                </c:pt>
                <c:pt idx="17">
                  <c:v>0.58123498814041474</c:v>
                </c:pt>
                <c:pt idx="18">
                  <c:v>0.42890369357415231</c:v>
                </c:pt>
                <c:pt idx="19">
                  <c:v>0.9222411065249233</c:v>
                </c:pt>
                <c:pt idx="20">
                  <c:v>0.58190778770990936</c:v>
                </c:pt>
                <c:pt idx="21">
                  <c:v>0.72576080178953561</c:v>
                </c:pt>
                <c:pt idx="22">
                  <c:v>5.6630616099024679E-2</c:v>
                </c:pt>
                <c:pt idx="23">
                  <c:v>0.43210564657209793</c:v>
                </c:pt>
                <c:pt idx="24">
                  <c:v>0.41469044458074855</c:v>
                </c:pt>
                <c:pt idx="25">
                  <c:v>0.65555526770196348</c:v>
                </c:pt>
                <c:pt idx="26">
                  <c:v>0.87387536675472033</c:v>
                </c:pt>
                <c:pt idx="27">
                  <c:v>1.3533940325956377</c:v>
                </c:pt>
                <c:pt idx="28">
                  <c:v>1.3160336849797347</c:v>
                </c:pt>
                <c:pt idx="29">
                  <c:v>1.0106069979027414</c:v>
                </c:pt>
                <c:pt idx="30">
                  <c:v>1.2152719435876611</c:v>
                </c:pt>
                <c:pt idx="31">
                  <c:v>0.60519533582578544</c:v>
                </c:pt>
                <c:pt idx="32">
                  <c:v>0.45589386433335483</c:v>
                </c:pt>
                <c:pt idx="33">
                  <c:v>1.522600824468852</c:v>
                </c:pt>
                <c:pt idx="35">
                  <c:v>0.38295059294115619</c:v>
                </c:pt>
              </c:numCache>
            </c:numRef>
          </c:val>
          <c:extLst>
            <c:ext xmlns:c16="http://schemas.microsoft.com/office/drawing/2014/chart" uri="{C3380CC4-5D6E-409C-BE32-E72D297353CC}">
              <c16:uniqueId val="{00000001-339F-4358-9420-0B0BEEF25AC3}"/>
            </c:ext>
          </c:extLst>
        </c:ser>
        <c:ser>
          <c:idx val="2"/>
          <c:order val="2"/>
          <c:tx>
            <c:strRef>
              <c:f>'OECD countries data'!$D$2</c:f>
              <c:strCache>
                <c:ptCount val="1"/>
                <c:pt idx="0">
                  <c:v>Other</c:v>
                </c:pt>
              </c:strCache>
            </c:strRef>
          </c:tx>
          <c:spPr>
            <a:solidFill>
              <a:schemeClr val="accent1">
                <a:lumMod val="75000"/>
              </a:schemeClr>
            </a:solidFill>
            <a:ln>
              <a:solidFill>
                <a:schemeClr val="bg1">
                  <a:lumMod val="50000"/>
                </a:schemeClr>
              </a:solidFill>
            </a:ln>
          </c:spPr>
          <c:invertIfNegative val="0"/>
          <c:cat>
            <c:strRef>
              <c:f>'OECD countries data'!$A$3:$A$38</c:f>
              <c:strCache>
                <c:ptCount val="36"/>
                <c:pt idx="0">
                  <c:v>Mexico</c:v>
                </c:pt>
                <c:pt idx="1">
                  <c:v>United States</c:v>
                </c:pt>
                <c:pt idx="2">
                  <c:v>Canada</c:v>
                </c:pt>
                <c:pt idx="3">
                  <c:v>Chile</c:v>
                </c:pt>
                <c:pt idx="4">
                  <c:v>New Zealand</c:v>
                </c:pt>
                <c:pt idx="5">
                  <c:v>Japan</c:v>
                </c:pt>
                <c:pt idx="6">
                  <c:v>Slovak Republic</c:v>
                </c:pt>
                <c:pt idx="7">
                  <c:v>Switzerland</c:v>
                </c:pt>
                <c:pt idx="8">
                  <c:v>Australia</c:v>
                </c:pt>
                <c:pt idx="9">
                  <c:v>Spain</c:v>
                </c:pt>
                <c:pt idx="10">
                  <c:v>Poland *</c:v>
                </c:pt>
                <c:pt idx="11">
                  <c:v>Germany</c:v>
                </c:pt>
                <c:pt idx="12">
                  <c:v>France</c:v>
                </c:pt>
                <c:pt idx="13">
                  <c:v>Luxembourg</c:v>
                </c:pt>
                <c:pt idx="14">
                  <c:v>Iceland</c:v>
                </c:pt>
                <c:pt idx="15">
                  <c:v>Belgium</c:v>
                </c:pt>
                <c:pt idx="16">
                  <c:v>Norway</c:v>
                </c:pt>
                <c:pt idx="17">
                  <c:v>Portugal</c:v>
                </c:pt>
                <c:pt idx="18">
                  <c:v>Sweden</c:v>
                </c:pt>
                <c:pt idx="19">
                  <c:v>Ireland</c:v>
                </c:pt>
                <c:pt idx="20">
                  <c:v>United Kingdom</c:v>
                </c:pt>
                <c:pt idx="21">
                  <c:v>Korea</c:v>
                </c:pt>
                <c:pt idx="22">
                  <c:v>Estonia</c:v>
                </c:pt>
                <c:pt idx="23">
                  <c:v>Czech Republic</c:v>
                </c:pt>
                <c:pt idx="24">
                  <c:v>Hungary</c:v>
                </c:pt>
                <c:pt idx="25">
                  <c:v>Greece </c:v>
                </c:pt>
                <c:pt idx="26">
                  <c:v>Finland</c:v>
                </c:pt>
                <c:pt idx="27">
                  <c:v>Austria</c:v>
                </c:pt>
                <c:pt idx="28">
                  <c:v>Israel</c:v>
                </c:pt>
                <c:pt idx="29">
                  <c:v>Netherlands</c:v>
                </c:pt>
                <c:pt idx="30">
                  <c:v>Turkey</c:v>
                </c:pt>
                <c:pt idx="31">
                  <c:v>Italy</c:v>
                </c:pt>
                <c:pt idx="32">
                  <c:v>Slovenia</c:v>
                </c:pt>
                <c:pt idx="33">
                  <c:v>Denmark</c:v>
                </c:pt>
                <c:pt idx="35">
                  <c:v>Weighted average</c:v>
                </c:pt>
              </c:strCache>
            </c:strRef>
          </c:cat>
          <c:val>
            <c:numRef>
              <c:f>'OECD countries data'!$D$3:$D$38</c:f>
              <c:numCache>
                <c:formatCode>0.00</c:formatCode>
                <c:ptCount val="36"/>
                <c:pt idx="0">
                  <c:v>1.2263863519285136E-2</c:v>
                </c:pt>
                <c:pt idx="1">
                  <c:v>2.1468388793474832E-2</c:v>
                </c:pt>
                <c:pt idx="2">
                  <c:v>4.9282544022888106E-2</c:v>
                </c:pt>
                <c:pt idx="3">
                  <c:v>3.4276608127988238E-2</c:v>
                </c:pt>
                <c:pt idx="4">
                  <c:v>1.041269103761844E-2</c:v>
                </c:pt>
                <c:pt idx="5">
                  <c:v>8.4291387327538481E-3</c:v>
                </c:pt>
                <c:pt idx="6">
                  <c:v>6.0953214907259745E-2</c:v>
                </c:pt>
                <c:pt idx="7">
                  <c:v>3.0922253886651721E-2</c:v>
                </c:pt>
                <c:pt idx="8">
                  <c:v>4.6680879217819604E-2</c:v>
                </c:pt>
                <c:pt idx="9">
                  <c:v>0.10308972684313648</c:v>
                </c:pt>
                <c:pt idx="10">
                  <c:v>0.15371230924066967</c:v>
                </c:pt>
                <c:pt idx="11">
                  <c:v>9.4661567746471623E-3</c:v>
                </c:pt>
                <c:pt idx="12">
                  <c:v>0.1461699670191409</c:v>
                </c:pt>
                <c:pt idx="13">
                  <c:v>2.6197658366992173E-3</c:v>
                </c:pt>
                <c:pt idx="14">
                  <c:v>0.15045795924112484</c:v>
                </c:pt>
                <c:pt idx="15">
                  <c:v>8.8482763956939214E-2</c:v>
                </c:pt>
                <c:pt idx="16">
                  <c:v>7.1992077623312362E-2</c:v>
                </c:pt>
                <c:pt idx="17">
                  <c:v>2.0403617951849046E-2</c:v>
                </c:pt>
                <c:pt idx="18">
                  <c:v>2.8268594525601376E-2</c:v>
                </c:pt>
                <c:pt idx="19">
                  <c:v>2.9595987006330215E-2</c:v>
                </c:pt>
                <c:pt idx="20">
                  <c:v>8.4561056000229021E-2</c:v>
                </c:pt>
                <c:pt idx="21">
                  <c:v>2.3958337541866485E-3</c:v>
                </c:pt>
                <c:pt idx="22">
                  <c:v>0.30392682352587574</c:v>
                </c:pt>
                <c:pt idx="23">
                  <c:v>0.19096051854004073</c:v>
                </c:pt>
                <c:pt idx="24">
                  <c:v>0.27764054480863781</c:v>
                </c:pt>
                <c:pt idx="25">
                  <c:v>0</c:v>
                </c:pt>
                <c:pt idx="26">
                  <c:v>4.9712932185711919E-2</c:v>
                </c:pt>
                <c:pt idx="27">
                  <c:v>2.2988160181915584E-2</c:v>
                </c:pt>
                <c:pt idx="28">
                  <c:v>6.7519112938000586E-2</c:v>
                </c:pt>
                <c:pt idx="29">
                  <c:v>0.45837922657935631</c:v>
                </c:pt>
                <c:pt idx="30">
                  <c:v>0</c:v>
                </c:pt>
                <c:pt idx="31">
                  <c:v>0.31148939830001265</c:v>
                </c:pt>
                <c:pt idx="32">
                  <c:v>0.52048029732033718</c:v>
                </c:pt>
                <c:pt idx="33">
                  <c:v>0.23329235698430545</c:v>
                </c:pt>
                <c:pt idx="35">
                  <c:v>3.9400345312984669E-2</c:v>
                </c:pt>
              </c:numCache>
            </c:numRef>
          </c:val>
          <c:extLst>
            <c:ext xmlns:c16="http://schemas.microsoft.com/office/drawing/2014/chart" uri="{C3380CC4-5D6E-409C-BE32-E72D297353CC}">
              <c16:uniqueId val="{00000002-339F-4358-9420-0B0BEEF25AC3}"/>
            </c:ext>
          </c:extLst>
        </c:ser>
        <c:dLbls>
          <c:showLegendKey val="0"/>
          <c:showVal val="0"/>
          <c:showCatName val="0"/>
          <c:showSerName val="0"/>
          <c:showPercent val="0"/>
          <c:showBubbleSize val="0"/>
        </c:dLbls>
        <c:gapWidth val="41"/>
        <c:overlap val="100"/>
        <c:axId val="115566080"/>
        <c:axId val="115567616"/>
      </c:barChart>
      <c:catAx>
        <c:axId val="115566080"/>
        <c:scaling>
          <c:orientation val="minMax"/>
        </c:scaling>
        <c:delete val="0"/>
        <c:axPos val="b"/>
        <c:numFmt formatCode="General" sourceLinked="0"/>
        <c:majorTickMark val="out"/>
        <c:minorTickMark val="none"/>
        <c:tickLblPos val="nextTo"/>
        <c:txPr>
          <a:bodyPr rot="-4740000"/>
          <a:lstStyle/>
          <a:p>
            <a:pPr>
              <a:defRPr sz="1250" b="1"/>
            </a:pPr>
            <a:endParaRPr lang="ru-RU"/>
          </a:p>
        </c:txPr>
        <c:crossAx val="115567616"/>
        <c:crosses val="autoZero"/>
        <c:auto val="1"/>
        <c:lblAlgn val="ctr"/>
        <c:lblOffset val="100"/>
        <c:noMultiLvlLbl val="0"/>
      </c:catAx>
      <c:valAx>
        <c:axId val="115567616"/>
        <c:scaling>
          <c:orientation val="minMax"/>
          <c:max val="4.5"/>
          <c:min val="-0.5"/>
        </c:scaling>
        <c:delete val="0"/>
        <c:axPos val="l"/>
        <c:majorGridlines>
          <c:spPr>
            <a:ln>
              <a:solidFill>
                <a:schemeClr val="bg1"/>
              </a:solidFill>
            </a:ln>
          </c:spPr>
        </c:majorGridlines>
        <c:numFmt formatCode="0.0" sourceLinked="0"/>
        <c:majorTickMark val="out"/>
        <c:minorTickMark val="none"/>
        <c:tickLblPos val="nextTo"/>
        <c:txPr>
          <a:bodyPr/>
          <a:lstStyle/>
          <a:p>
            <a:pPr>
              <a:defRPr sz="1800" b="1"/>
            </a:pPr>
            <a:endParaRPr lang="ru-RU"/>
          </a:p>
        </c:txPr>
        <c:crossAx val="115566080"/>
        <c:crosses val="autoZero"/>
        <c:crossBetween val="between"/>
      </c:valAx>
    </c:plotArea>
    <c:legend>
      <c:legendPos val="r"/>
      <c:layout>
        <c:manualLayout>
          <c:xMode val="edge"/>
          <c:yMode val="edge"/>
          <c:x val="0.11841660388962941"/>
          <c:y val="5.7428395504722611E-2"/>
          <c:w val="0.70481266737672921"/>
          <c:h val="4.6846702364593443E-2"/>
        </c:manualLayout>
      </c:layout>
      <c:overlay val="0"/>
      <c:txPr>
        <a:bodyPr/>
        <a:lstStyle/>
        <a:p>
          <a:pPr>
            <a:defRPr sz="2400" b="1"/>
          </a:pPr>
          <a:endParaRPr lang="ru-RU"/>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043712314793329E-2"/>
          <c:y val="9.6361544346210234E-2"/>
          <c:w val="0.92735239013846937"/>
          <c:h val="0.57382077830588663"/>
        </c:manualLayout>
      </c:layout>
      <c:barChart>
        <c:barDir val="col"/>
        <c:grouping val="clustered"/>
        <c:varyColors val="0"/>
        <c:ser>
          <c:idx val="0"/>
          <c:order val="0"/>
          <c:spPr>
            <a:solidFill>
              <a:schemeClr val="tx2">
                <a:lumMod val="60000"/>
                <a:lumOff val="40000"/>
              </a:schemeClr>
            </a:solidFill>
          </c:spPr>
          <c:invertIfNegative val="0"/>
          <c:cat>
            <c:strRef>
              <c:f>[ilc_mdes01.xls]Data!$A$13:$A$40</c:f>
              <c:strCache>
                <c:ptCount val="28"/>
                <c:pt idx="0">
                  <c:v>Bulgaria</c:v>
                </c:pt>
                <c:pt idx="1">
                  <c:v>Lithuania</c:v>
                </c:pt>
                <c:pt idx="2">
                  <c:v>Cyprus</c:v>
                </c:pt>
                <c:pt idx="3">
                  <c:v>Portugal</c:v>
                </c:pt>
                <c:pt idx="4">
                  <c:v>Greece</c:v>
                </c:pt>
                <c:pt idx="5">
                  <c:v>Malta</c:v>
                </c:pt>
                <c:pt idx="6">
                  <c:v>Italy</c:v>
                </c:pt>
                <c:pt idx="7">
                  <c:v>Latvia</c:v>
                </c:pt>
                <c:pt idx="8">
                  <c:v>Romania</c:v>
                </c:pt>
                <c:pt idx="9">
                  <c:v>Hungary</c:v>
                </c:pt>
                <c:pt idx="10">
                  <c:v>Poland</c:v>
                </c:pt>
                <c:pt idx="11">
                  <c:v>Croatia</c:v>
                </c:pt>
                <c:pt idx="12">
                  <c:v>Spain</c:v>
                </c:pt>
                <c:pt idx="13">
                  <c:v>Ireland</c:v>
                </c:pt>
                <c:pt idx="14">
                  <c:v>United Kingdom</c:v>
                </c:pt>
                <c:pt idx="15">
                  <c:v>Czech Republic</c:v>
                </c:pt>
                <c:pt idx="16">
                  <c:v>Belgium</c:v>
                </c:pt>
                <c:pt idx="17">
                  <c:v>Slovenia</c:v>
                </c:pt>
                <c:pt idx="18">
                  <c:v>France</c:v>
                </c:pt>
                <c:pt idx="19">
                  <c:v>Slovakia</c:v>
                </c:pt>
                <c:pt idx="20">
                  <c:v>Germany</c:v>
                </c:pt>
                <c:pt idx="21">
                  <c:v>Estonia</c:v>
                </c:pt>
                <c:pt idx="22">
                  <c:v>Austria</c:v>
                </c:pt>
                <c:pt idx="23">
                  <c:v>Denmark</c:v>
                </c:pt>
                <c:pt idx="24">
                  <c:v>Netherlands</c:v>
                </c:pt>
                <c:pt idx="25">
                  <c:v>Finland</c:v>
                </c:pt>
                <c:pt idx="26">
                  <c:v>Sweden</c:v>
                </c:pt>
                <c:pt idx="27">
                  <c:v>Luxembourg</c:v>
                </c:pt>
              </c:strCache>
            </c:strRef>
          </c:cat>
          <c:val>
            <c:numRef>
              <c:f>[ilc_mdes01.xls]Data!$J$13:$J$40</c:f>
              <c:numCache>
                <c:formatCode>#,##0.0</c:formatCode>
                <c:ptCount val="28"/>
                <c:pt idx="0">
                  <c:v>46.5</c:v>
                </c:pt>
                <c:pt idx="1">
                  <c:v>34.1</c:v>
                </c:pt>
                <c:pt idx="2">
                  <c:v>30.7</c:v>
                </c:pt>
                <c:pt idx="3">
                  <c:v>27</c:v>
                </c:pt>
                <c:pt idx="4">
                  <c:v>26.1</c:v>
                </c:pt>
                <c:pt idx="5">
                  <c:v>22.1</c:v>
                </c:pt>
                <c:pt idx="6">
                  <c:v>21.2</c:v>
                </c:pt>
                <c:pt idx="7">
                  <c:v>19.899999999999999</c:v>
                </c:pt>
                <c:pt idx="8">
                  <c:v>14.6</c:v>
                </c:pt>
                <c:pt idx="9">
                  <c:v>14.5</c:v>
                </c:pt>
                <c:pt idx="10">
                  <c:v>13.2</c:v>
                </c:pt>
                <c:pt idx="11">
                  <c:v>9.6999999999999993</c:v>
                </c:pt>
                <c:pt idx="12">
                  <c:v>9.1</c:v>
                </c:pt>
                <c:pt idx="13">
                  <c:v>8.5</c:v>
                </c:pt>
                <c:pt idx="14">
                  <c:v>8.1</c:v>
                </c:pt>
                <c:pt idx="15">
                  <c:v>6.7</c:v>
                </c:pt>
                <c:pt idx="16">
                  <c:v>6.6</c:v>
                </c:pt>
                <c:pt idx="17">
                  <c:v>6.1</c:v>
                </c:pt>
                <c:pt idx="18">
                  <c:v>6</c:v>
                </c:pt>
                <c:pt idx="19">
                  <c:v>5.5</c:v>
                </c:pt>
                <c:pt idx="20">
                  <c:v>4.7</c:v>
                </c:pt>
                <c:pt idx="21">
                  <c:v>4.2</c:v>
                </c:pt>
                <c:pt idx="22">
                  <c:v>3.2</c:v>
                </c:pt>
                <c:pt idx="23">
                  <c:v>2.6</c:v>
                </c:pt>
                <c:pt idx="24">
                  <c:v>2.2000000000000002</c:v>
                </c:pt>
                <c:pt idx="25">
                  <c:v>1.5</c:v>
                </c:pt>
                <c:pt idx="26">
                  <c:v>1.4</c:v>
                </c:pt>
                <c:pt idx="27">
                  <c:v>0.6</c:v>
                </c:pt>
              </c:numCache>
            </c:numRef>
          </c:val>
          <c:extLst>
            <c:ext xmlns:c16="http://schemas.microsoft.com/office/drawing/2014/chart" uri="{C3380CC4-5D6E-409C-BE32-E72D297353CC}">
              <c16:uniqueId val="{00000000-578C-49BA-BFA9-4BFA7038DAFE}"/>
            </c:ext>
          </c:extLst>
        </c:ser>
        <c:dLbls>
          <c:showLegendKey val="0"/>
          <c:showVal val="0"/>
          <c:showCatName val="0"/>
          <c:showSerName val="0"/>
          <c:showPercent val="0"/>
          <c:showBubbleSize val="0"/>
        </c:dLbls>
        <c:gapWidth val="60"/>
        <c:axId val="115300608"/>
        <c:axId val="115310592"/>
      </c:barChart>
      <c:lineChart>
        <c:grouping val="standard"/>
        <c:varyColors val="0"/>
        <c:ser>
          <c:idx val="1"/>
          <c:order val="1"/>
          <c:tx>
            <c:strRef>
              <c:f>[ilc_mdes01.xls]Data!$L$11</c:f>
              <c:strCache>
                <c:ptCount val="1"/>
                <c:pt idx="0">
                  <c:v>EU 2012</c:v>
                </c:pt>
              </c:strCache>
            </c:strRef>
          </c:tx>
          <c:spPr>
            <a:ln w="50800">
              <a:solidFill>
                <a:srgbClr val="006299"/>
              </a:solidFill>
            </a:ln>
          </c:spPr>
          <c:marker>
            <c:symbol val="none"/>
          </c:marker>
          <c:val>
            <c:numRef>
              <c:f>[ilc_mdes01.xls]Data!$L$13:$L$40</c:f>
              <c:numCache>
                <c:formatCode>#,##0.0</c:formatCode>
                <c:ptCount val="28"/>
                <c:pt idx="0">
                  <c:v>10.8</c:v>
                </c:pt>
                <c:pt idx="1">
                  <c:v>10.8</c:v>
                </c:pt>
                <c:pt idx="2">
                  <c:v>10.8</c:v>
                </c:pt>
                <c:pt idx="3">
                  <c:v>10.8</c:v>
                </c:pt>
                <c:pt idx="4">
                  <c:v>10.8</c:v>
                </c:pt>
                <c:pt idx="5">
                  <c:v>10.8</c:v>
                </c:pt>
                <c:pt idx="6">
                  <c:v>10.8</c:v>
                </c:pt>
                <c:pt idx="7">
                  <c:v>10.8</c:v>
                </c:pt>
                <c:pt idx="8">
                  <c:v>10.8</c:v>
                </c:pt>
                <c:pt idx="9">
                  <c:v>10.8</c:v>
                </c:pt>
                <c:pt idx="10">
                  <c:v>10.8</c:v>
                </c:pt>
                <c:pt idx="11">
                  <c:v>10.8</c:v>
                </c:pt>
                <c:pt idx="12">
                  <c:v>10.8</c:v>
                </c:pt>
                <c:pt idx="13">
                  <c:v>10.8</c:v>
                </c:pt>
                <c:pt idx="14">
                  <c:v>10.8</c:v>
                </c:pt>
                <c:pt idx="15">
                  <c:v>10.8</c:v>
                </c:pt>
                <c:pt idx="16">
                  <c:v>10.8</c:v>
                </c:pt>
                <c:pt idx="17">
                  <c:v>10.8</c:v>
                </c:pt>
                <c:pt idx="18">
                  <c:v>10.8</c:v>
                </c:pt>
                <c:pt idx="19">
                  <c:v>10.8</c:v>
                </c:pt>
                <c:pt idx="20">
                  <c:v>10.8</c:v>
                </c:pt>
                <c:pt idx="21">
                  <c:v>10.8</c:v>
                </c:pt>
                <c:pt idx="22">
                  <c:v>10.8</c:v>
                </c:pt>
                <c:pt idx="23">
                  <c:v>10.8</c:v>
                </c:pt>
                <c:pt idx="24">
                  <c:v>10.8</c:v>
                </c:pt>
                <c:pt idx="25">
                  <c:v>10.8</c:v>
                </c:pt>
                <c:pt idx="26">
                  <c:v>10.8</c:v>
                </c:pt>
                <c:pt idx="27">
                  <c:v>10.8</c:v>
                </c:pt>
              </c:numCache>
            </c:numRef>
          </c:val>
          <c:smooth val="0"/>
          <c:extLst>
            <c:ext xmlns:c16="http://schemas.microsoft.com/office/drawing/2014/chart" uri="{C3380CC4-5D6E-409C-BE32-E72D297353CC}">
              <c16:uniqueId val="{00000001-578C-49BA-BFA9-4BFA7038DAFE}"/>
            </c:ext>
          </c:extLst>
        </c:ser>
        <c:dLbls>
          <c:showLegendKey val="0"/>
          <c:showVal val="0"/>
          <c:showCatName val="0"/>
          <c:showSerName val="0"/>
          <c:showPercent val="0"/>
          <c:showBubbleSize val="0"/>
        </c:dLbls>
        <c:marker val="1"/>
        <c:smooth val="0"/>
        <c:axId val="115300608"/>
        <c:axId val="115310592"/>
      </c:lineChart>
      <c:catAx>
        <c:axId val="115300608"/>
        <c:scaling>
          <c:orientation val="minMax"/>
        </c:scaling>
        <c:delete val="0"/>
        <c:axPos val="b"/>
        <c:numFmt formatCode="General" sourceLinked="0"/>
        <c:majorTickMark val="out"/>
        <c:minorTickMark val="none"/>
        <c:tickLblPos val="nextTo"/>
        <c:spPr>
          <a:ln>
            <a:solidFill>
              <a:schemeClr val="accent4">
                <a:lumMod val="75000"/>
              </a:schemeClr>
            </a:solidFill>
          </a:ln>
        </c:spPr>
        <c:crossAx val="115310592"/>
        <c:crosses val="autoZero"/>
        <c:auto val="1"/>
        <c:lblAlgn val="ctr"/>
        <c:lblOffset val="100"/>
        <c:noMultiLvlLbl val="0"/>
      </c:catAx>
      <c:valAx>
        <c:axId val="115310592"/>
        <c:scaling>
          <c:orientation val="minMax"/>
        </c:scaling>
        <c:delete val="0"/>
        <c:axPos val="l"/>
        <c:title>
          <c:tx>
            <c:rich>
              <a:bodyPr rot="0" vert="horz"/>
              <a:lstStyle/>
              <a:p>
                <a:pPr>
                  <a:defRPr/>
                </a:pPr>
                <a:r>
                  <a:rPr lang="en-GB" dirty="0"/>
                  <a:t>% of population</a:t>
                </a:r>
              </a:p>
            </c:rich>
          </c:tx>
          <c:layout>
            <c:manualLayout>
              <c:xMode val="edge"/>
              <c:yMode val="edge"/>
              <c:x val="0"/>
              <c:y val="8.9147568835166524E-4"/>
            </c:manualLayout>
          </c:layout>
          <c:overlay val="0"/>
        </c:title>
        <c:numFmt formatCode="#,##0" sourceLinked="0"/>
        <c:majorTickMark val="out"/>
        <c:minorTickMark val="none"/>
        <c:tickLblPos val="nextTo"/>
        <c:spPr>
          <a:ln>
            <a:solidFill>
              <a:schemeClr val="accent4">
                <a:lumMod val="75000"/>
              </a:schemeClr>
            </a:solidFill>
          </a:ln>
        </c:spPr>
        <c:crossAx val="115300608"/>
        <c:crosses val="autoZero"/>
        <c:crossBetween val="between"/>
        <c:majorUnit val="10"/>
      </c:valAx>
      <c:spPr>
        <a:noFill/>
        <a:ln w="25400">
          <a:noFill/>
        </a:ln>
      </c:spPr>
    </c:plotArea>
    <c:plotVisOnly val="1"/>
    <c:dispBlanksAs val="gap"/>
    <c:showDLblsOverMax val="0"/>
  </c:chart>
  <c:txPr>
    <a:bodyPr/>
    <a:lstStyle/>
    <a:p>
      <a:pPr>
        <a:defRPr sz="1600">
          <a:solidFill>
            <a:schemeClr val="bg2">
              <a:lumMod val="10000"/>
            </a:schemeClr>
          </a:solidFill>
          <a:latin typeface="Arial Narrow" panose="020B0606020202030204" pitchFamily="34" charset="0"/>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0A8EAA-6185-46B0-B02F-99D80FD03BF1}" type="doc">
      <dgm:prSet loTypeId="urn:microsoft.com/office/officeart/2005/8/layout/cycle7" loCatId="cycle" qsTypeId="urn:microsoft.com/office/officeart/2005/8/quickstyle/3d9" qsCatId="3D" csTypeId="urn:microsoft.com/office/officeart/2005/8/colors/colorful5" csCatId="colorful" phldr="1"/>
      <dgm:spPr/>
      <dgm:t>
        <a:bodyPr/>
        <a:lstStyle/>
        <a:p>
          <a:endParaRPr lang="en-GB"/>
        </a:p>
      </dgm:t>
    </dgm:pt>
    <dgm:pt modelId="{1F818E13-4DA5-4619-BA24-B634C06A0B46}">
      <dgm:prSet phldrT="[Text]" custT="1"/>
      <dgm:spPr/>
      <dgm:t>
        <a:bodyPr/>
        <a:lstStyle/>
        <a:p>
          <a:r>
            <a:rPr lang="en-GB" sz="2400" dirty="0">
              <a:latin typeface="Arial Black" panose="020B0A04020102020204" pitchFamily="34" charset="0"/>
            </a:rPr>
            <a:t>PRODUCTIVITY GROWTH</a:t>
          </a:r>
        </a:p>
      </dgm:t>
    </dgm:pt>
    <dgm:pt modelId="{984A0AEE-DC57-445E-8B53-30856243F326}" type="parTrans" cxnId="{D328233F-4A4B-456E-A65A-D194D26BC071}">
      <dgm:prSet/>
      <dgm:spPr/>
      <dgm:t>
        <a:bodyPr/>
        <a:lstStyle/>
        <a:p>
          <a:endParaRPr lang="en-GB"/>
        </a:p>
      </dgm:t>
    </dgm:pt>
    <dgm:pt modelId="{63C3E517-D90B-47F6-810C-1AC7F207FE92}" type="sibTrans" cxnId="{D328233F-4A4B-456E-A65A-D194D26BC071}">
      <dgm:prSet/>
      <dgm:spPr/>
      <dgm:t>
        <a:bodyPr/>
        <a:lstStyle/>
        <a:p>
          <a:endParaRPr lang="en-GB" dirty="0"/>
        </a:p>
      </dgm:t>
    </dgm:pt>
    <dgm:pt modelId="{06116ADA-300E-4F33-8213-191EDBE5A3B5}">
      <dgm:prSet phldrT="[Text]" custT="1"/>
      <dgm:spPr/>
      <dgm:t>
        <a:bodyPr/>
        <a:lstStyle/>
        <a:p>
          <a:r>
            <a:rPr lang="en-GB" sz="2400" dirty="0">
              <a:latin typeface="Arial Black" panose="020B0A04020102020204" pitchFamily="34" charset="0"/>
            </a:rPr>
            <a:t>GREEN GROWTH</a:t>
          </a:r>
        </a:p>
      </dgm:t>
    </dgm:pt>
    <dgm:pt modelId="{F9940358-E5D8-4B59-AC4A-DC36E264421B}" type="parTrans" cxnId="{C18C981F-15AD-4331-8D0C-506A09A7FA59}">
      <dgm:prSet/>
      <dgm:spPr/>
      <dgm:t>
        <a:bodyPr/>
        <a:lstStyle/>
        <a:p>
          <a:endParaRPr lang="en-GB"/>
        </a:p>
      </dgm:t>
    </dgm:pt>
    <dgm:pt modelId="{D7C1DB0A-CF97-4CB4-B652-FA2F411F4BE0}" type="sibTrans" cxnId="{C18C981F-15AD-4331-8D0C-506A09A7FA59}">
      <dgm:prSet/>
      <dgm:spPr/>
      <dgm:t>
        <a:bodyPr/>
        <a:lstStyle/>
        <a:p>
          <a:endParaRPr lang="en-GB" dirty="0"/>
        </a:p>
      </dgm:t>
    </dgm:pt>
    <dgm:pt modelId="{2393D313-8C77-49D5-B304-0A839C2FEB06}">
      <dgm:prSet phldrT="[Text]" custT="1"/>
      <dgm:spPr/>
      <dgm:t>
        <a:bodyPr/>
        <a:lstStyle/>
        <a:p>
          <a:r>
            <a:rPr lang="en-GB" sz="2400" dirty="0">
              <a:latin typeface="Arial Black" panose="020B0A04020102020204" pitchFamily="34" charset="0"/>
            </a:rPr>
            <a:t>INCLUSIVE GROWTH</a:t>
          </a:r>
        </a:p>
      </dgm:t>
    </dgm:pt>
    <dgm:pt modelId="{F4897BF0-67DF-4700-A4E9-86E0DB72B173}" type="parTrans" cxnId="{044D7A0C-BC47-449D-BAAB-910C36818735}">
      <dgm:prSet/>
      <dgm:spPr/>
      <dgm:t>
        <a:bodyPr/>
        <a:lstStyle/>
        <a:p>
          <a:endParaRPr lang="en-GB"/>
        </a:p>
      </dgm:t>
    </dgm:pt>
    <dgm:pt modelId="{CB69E6B0-B773-4244-8925-565497A8ED7F}" type="sibTrans" cxnId="{044D7A0C-BC47-449D-BAAB-910C36818735}">
      <dgm:prSet/>
      <dgm:spPr/>
      <dgm:t>
        <a:bodyPr/>
        <a:lstStyle/>
        <a:p>
          <a:endParaRPr lang="en-GB" dirty="0"/>
        </a:p>
      </dgm:t>
    </dgm:pt>
    <dgm:pt modelId="{74FED491-F303-4649-AC5D-4194EBE80579}" type="pres">
      <dgm:prSet presAssocID="{570A8EAA-6185-46B0-B02F-99D80FD03BF1}" presName="Name0" presStyleCnt="0">
        <dgm:presLayoutVars>
          <dgm:dir/>
          <dgm:resizeHandles val="exact"/>
        </dgm:presLayoutVars>
      </dgm:prSet>
      <dgm:spPr/>
    </dgm:pt>
    <dgm:pt modelId="{AF99D661-46D2-4C65-B7EA-0F00564A91AF}" type="pres">
      <dgm:prSet presAssocID="{1F818E13-4DA5-4619-BA24-B634C06A0B46}" presName="node" presStyleLbl="node1" presStyleIdx="0" presStyleCnt="3">
        <dgm:presLayoutVars>
          <dgm:bulletEnabled val="1"/>
        </dgm:presLayoutVars>
      </dgm:prSet>
      <dgm:spPr/>
    </dgm:pt>
    <dgm:pt modelId="{EDC57935-3EBB-4D30-89C9-8589F98D42B9}" type="pres">
      <dgm:prSet presAssocID="{63C3E517-D90B-47F6-810C-1AC7F207FE92}" presName="sibTrans" presStyleLbl="sibTrans2D1" presStyleIdx="0" presStyleCnt="3"/>
      <dgm:spPr/>
    </dgm:pt>
    <dgm:pt modelId="{A90BFC47-584D-4FE4-A636-A9F808C3B294}" type="pres">
      <dgm:prSet presAssocID="{63C3E517-D90B-47F6-810C-1AC7F207FE92}" presName="connectorText" presStyleLbl="sibTrans2D1" presStyleIdx="0" presStyleCnt="3"/>
      <dgm:spPr/>
    </dgm:pt>
    <dgm:pt modelId="{66EFFBFF-93FE-4918-A4A4-F2F81431012C}" type="pres">
      <dgm:prSet presAssocID="{06116ADA-300E-4F33-8213-191EDBE5A3B5}" presName="node" presStyleLbl="node1" presStyleIdx="1" presStyleCnt="3">
        <dgm:presLayoutVars>
          <dgm:bulletEnabled val="1"/>
        </dgm:presLayoutVars>
      </dgm:prSet>
      <dgm:spPr/>
    </dgm:pt>
    <dgm:pt modelId="{7AC10A36-AA72-4B16-874C-2F742A3E35EE}" type="pres">
      <dgm:prSet presAssocID="{D7C1DB0A-CF97-4CB4-B652-FA2F411F4BE0}" presName="sibTrans" presStyleLbl="sibTrans2D1" presStyleIdx="1" presStyleCnt="3"/>
      <dgm:spPr/>
    </dgm:pt>
    <dgm:pt modelId="{2B64331A-58BE-40B3-A741-C45E8C334D3F}" type="pres">
      <dgm:prSet presAssocID="{D7C1DB0A-CF97-4CB4-B652-FA2F411F4BE0}" presName="connectorText" presStyleLbl="sibTrans2D1" presStyleIdx="1" presStyleCnt="3"/>
      <dgm:spPr/>
    </dgm:pt>
    <dgm:pt modelId="{37042567-237D-4F76-8EE8-DF12308BCD93}" type="pres">
      <dgm:prSet presAssocID="{2393D313-8C77-49D5-B304-0A839C2FEB06}" presName="node" presStyleLbl="node1" presStyleIdx="2" presStyleCnt="3">
        <dgm:presLayoutVars>
          <dgm:bulletEnabled val="1"/>
        </dgm:presLayoutVars>
      </dgm:prSet>
      <dgm:spPr/>
    </dgm:pt>
    <dgm:pt modelId="{72A40FB8-F0CC-45FA-8F91-3F30AC3B6220}" type="pres">
      <dgm:prSet presAssocID="{CB69E6B0-B773-4244-8925-565497A8ED7F}" presName="sibTrans" presStyleLbl="sibTrans2D1" presStyleIdx="2" presStyleCnt="3"/>
      <dgm:spPr/>
    </dgm:pt>
    <dgm:pt modelId="{555B3825-E238-489A-A2C0-681CF7CE1AF0}" type="pres">
      <dgm:prSet presAssocID="{CB69E6B0-B773-4244-8925-565497A8ED7F}" presName="connectorText" presStyleLbl="sibTrans2D1" presStyleIdx="2" presStyleCnt="3"/>
      <dgm:spPr/>
    </dgm:pt>
  </dgm:ptLst>
  <dgm:cxnLst>
    <dgm:cxn modelId="{044D7A0C-BC47-449D-BAAB-910C36818735}" srcId="{570A8EAA-6185-46B0-B02F-99D80FD03BF1}" destId="{2393D313-8C77-49D5-B304-0A839C2FEB06}" srcOrd="2" destOrd="0" parTransId="{F4897BF0-67DF-4700-A4E9-86E0DB72B173}" sibTransId="{CB69E6B0-B773-4244-8925-565497A8ED7F}"/>
    <dgm:cxn modelId="{A993670F-0247-4EA8-A823-2372D5E7FDDA}" type="presOf" srcId="{D7C1DB0A-CF97-4CB4-B652-FA2F411F4BE0}" destId="{7AC10A36-AA72-4B16-874C-2F742A3E35EE}" srcOrd="0" destOrd="0" presId="urn:microsoft.com/office/officeart/2005/8/layout/cycle7"/>
    <dgm:cxn modelId="{0CBED711-ADE6-4739-B6FE-2BCD8AEAD7C4}" type="presOf" srcId="{CB69E6B0-B773-4244-8925-565497A8ED7F}" destId="{72A40FB8-F0CC-45FA-8F91-3F30AC3B6220}" srcOrd="0" destOrd="0" presId="urn:microsoft.com/office/officeart/2005/8/layout/cycle7"/>
    <dgm:cxn modelId="{C18C981F-15AD-4331-8D0C-506A09A7FA59}" srcId="{570A8EAA-6185-46B0-B02F-99D80FD03BF1}" destId="{06116ADA-300E-4F33-8213-191EDBE5A3B5}" srcOrd="1" destOrd="0" parTransId="{F9940358-E5D8-4B59-AC4A-DC36E264421B}" sibTransId="{D7C1DB0A-CF97-4CB4-B652-FA2F411F4BE0}"/>
    <dgm:cxn modelId="{C7232432-5FE2-42F7-AF2A-C6F11084C0F9}" type="presOf" srcId="{1F818E13-4DA5-4619-BA24-B634C06A0B46}" destId="{AF99D661-46D2-4C65-B7EA-0F00564A91AF}" srcOrd="0" destOrd="0" presId="urn:microsoft.com/office/officeart/2005/8/layout/cycle7"/>
    <dgm:cxn modelId="{D328233F-4A4B-456E-A65A-D194D26BC071}" srcId="{570A8EAA-6185-46B0-B02F-99D80FD03BF1}" destId="{1F818E13-4DA5-4619-BA24-B634C06A0B46}" srcOrd="0" destOrd="0" parTransId="{984A0AEE-DC57-445E-8B53-30856243F326}" sibTransId="{63C3E517-D90B-47F6-810C-1AC7F207FE92}"/>
    <dgm:cxn modelId="{60896C5B-DD15-41FC-B7F2-3FC91BEB1E26}" type="presOf" srcId="{570A8EAA-6185-46B0-B02F-99D80FD03BF1}" destId="{74FED491-F303-4649-AC5D-4194EBE80579}" srcOrd="0" destOrd="0" presId="urn:microsoft.com/office/officeart/2005/8/layout/cycle7"/>
    <dgm:cxn modelId="{6CB0E742-C220-4890-9D5F-6D1920E1F7E8}" type="presOf" srcId="{63C3E517-D90B-47F6-810C-1AC7F207FE92}" destId="{A90BFC47-584D-4FE4-A636-A9F808C3B294}" srcOrd="1" destOrd="0" presId="urn:microsoft.com/office/officeart/2005/8/layout/cycle7"/>
    <dgm:cxn modelId="{3E75AC54-4061-4AAA-A32B-07243F8B4089}" type="presOf" srcId="{63C3E517-D90B-47F6-810C-1AC7F207FE92}" destId="{EDC57935-3EBB-4D30-89C9-8589F98D42B9}" srcOrd="0" destOrd="0" presId="urn:microsoft.com/office/officeart/2005/8/layout/cycle7"/>
    <dgm:cxn modelId="{4ADC8388-DDB6-4F17-99DF-A6549FE8D9A2}" type="presOf" srcId="{06116ADA-300E-4F33-8213-191EDBE5A3B5}" destId="{66EFFBFF-93FE-4918-A4A4-F2F81431012C}" srcOrd="0" destOrd="0" presId="urn:microsoft.com/office/officeart/2005/8/layout/cycle7"/>
    <dgm:cxn modelId="{5F5F6A89-40CD-4EFA-A811-277131A1FCB4}" type="presOf" srcId="{D7C1DB0A-CF97-4CB4-B652-FA2F411F4BE0}" destId="{2B64331A-58BE-40B3-A741-C45E8C334D3F}" srcOrd="1" destOrd="0" presId="urn:microsoft.com/office/officeart/2005/8/layout/cycle7"/>
    <dgm:cxn modelId="{A8ABFEC4-07B3-44CF-89AB-DE7F5E51550A}" type="presOf" srcId="{2393D313-8C77-49D5-B304-0A839C2FEB06}" destId="{37042567-237D-4F76-8EE8-DF12308BCD93}" srcOrd="0" destOrd="0" presId="urn:microsoft.com/office/officeart/2005/8/layout/cycle7"/>
    <dgm:cxn modelId="{B291A5D7-2067-4BEA-99B1-63BEA4DD6AB8}" type="presOf" srcId="{CB69E6B0-B773-4244-8925-565497A8ED7F}" destId="{555B3825-E238-489A-A2C0-681CF7CE1AF0}" srcOrd="1" destOrd="0" presId="urn:microsoft.com/office/officeart/2005/8/layout/cycle7"/>
    <dgm:cxn modelId="{5B311B90-9A7E-4549-9656-81920D6858AA}" type="presParOf" srcId="{74FED491-F303-4649-AC5D-4194EBE80579}" destId="{AF99D661-46D2-4C65-B7EA-0F00564A91AF}" srcOrd="0" destOrd="0" presId="urn:microsoft.com/office/officeart/2005/8/layout/cycle7"/>
    <dgm:cxn modelId="{0FDC08A9-0384-480E-8722-192611719D33}" type="presParOf" srcId="{74FED491-F303-4649-AC5D-4194EBE80579}" destId="{EDC57935-3EBB-4D30-89C9-8589F98D42B9}" srcOrd="1" destOrd="0" presId="urn:microsoft.com/office/officeart/2005/8/layout/cycle7"/>
    <dgm:cxn modelId="{CE6DC7EB-3363-48B2-98D6-A4ABB9FE6328}" type="presParOf" srcId="{EDC57935-3EBB-4D30-89C9-8589F98D42B9}" destId="{A90BFC47-584D-4FE4-A636-A9F808C3B294}" srcOrd="0" destOrd="0" presId="urn:microsoft.com/office/officeart/2005/8/layout/cycle7"/>
    <dgm:cxn modelId="{6089E737-A217-4AA6-80F8-06769B0699C8}" type="presParOf" srcId="{74FED491-F303-4649-AC5D-4194EBE80579}" destId="{66EFFBFF-93FE-4918-A4A4-F2F81431012C}" srcOrd="2" destOrd="0" presId="urn:microsoft.com/office/officeart/2005/8/layout/cycle7"/>
    <dgm:cxn modelId="{CDDB3032-8F47-44E3-A8C4-610B84185431}" type="presParOf" srcId="{74FED491-F303-4649-AC5D-4194EBE80579}" destId="{7AC10A36-AA72-4B16-874C-2F742A3E35EE}" srcOrd="3" destOrd="0" presId="urn:microsoft.com/office/officeart/2005/8/layout/cycle7"/>
    <dgm:cxn modelId="{C26E2C9F-3C43-45D9-B674-92E1CF1A0A03}" type="presParOf" srcId="{7AC10A36-AA72-4B16-874C-2F742A3E35EE}" destId="{2B64331A-58BE-40B3-A741-C45E8C334D3F}" srcOrd="0" destOrd="0" presId="urn:microsoft.com/office/officeart/2005/8/layout/cycle7"/>
    <dgm:cxn modelId="{7DB9A484-D6D0-4F3F-A30A-2EE99D3D322D}" type="presParOf" srcId="{74FED491-F303-4649-AC5D-4194EBE80579}" destId="{37042567-237D-4F76-8EE8-DF12308BCD93}" srcOrd="4" destOrd="0" presId="urn:microsoft.com/office/officeart/2005/8/layout/cycle7"/>
    <dgm:cxn modelId="{B327FEEF-3EFE-4758-A85D-8B5383721E69}" type="presParOf" srcId="{74FED491-F303-4649-AC5D-4194EBE80579}" destId="{72A40FB8-F0CC-45FA-8F91-3F30AC3B6220}" srcOrd="5" destOrd="0" presId="urn:microsoft.com/office/officeart/2005/8/layout/cycle7"/>
    <dgm:cxn modelId="{52C637C5-6199-40B4-8BED-84205E44B452}" type="presParOf" srcId="{72A40FB8-F0CC-45FA-8F91-3F30AC3B6220}" destId="{555B3825-E238-489A-A2C0-681CF7CE1AF0}"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9D661-46D2-4C65-B7EA-0F00564A91AF}">
      <dsp:nvSpPr>
        <dsp:cNvPr id="0" name=""/>
        <dsp:cNvSpPr/>
      </dsp:nvSpPr>
      <dsp:spPr>
        <a:xfrm>
          <a:off x="2420746" y="1561"/>
          <a:ext cx="2874753" cy="1437376"/>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GB" sz="2400" kern="1200" dirty="0">
              <a:latin typeface="Arial Black" panose="020B0A04020102020204" pitchFamily="34" charset="0"/>
            </a:rPr>
            <a:t>PRODUCTIVITY GROWTH</a:t>
          </a:r>
        </a:p>
      </dsp:txBody>
      <dsp:txXfrm>
        <a:off x="2462845" y="43660"/>
        <a:ext cx="2790555" cy="1353178"/>
      </dsp:txXfrm>
    </dsp:sp>
    <dsp:sp modelId="{EDC57935-3EBB-4D30-89C9-8589F98D42B9}">
      <dsp:nvSpPr>
        <dsp:cNvPr id="0" name=""/>
        <dsp:cNvSpPr/>
      </dsp:nvSpPr>
      <dsp:spPr>
        <a:xfrm rot="3600000">
          <a:off x="4295951" y="2524287"/>
          <a:ext cx="1497919" cy="503081"/>
        </a:xfrm>
        <a:prstGeom prst="leftRightArrow">
          <a:avLst>
            <a:gd name="adj1" fmla="val 60000"/>
            <a:gd name="adj2" fmla="val 50000"/>
          </a:avLst>
        </a:prstGeom>
        <a:solidFill>
          <a:schemeClr val="accent5">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a:off x="4446875" y="2624903"/>
        <a:ext cx="1196071" cy="301849"/>
      </dsp:txXfrm>
    </dsp:sp>
    <dsp:sp modelId="{66EFFBFF-93FE-4918-A4A4-F2F81431012C}">
      <dsp:nvSpPr>
        <dsp:cNvPr id="0" name=""/>
        <dsp:cNvSpPr/>
      </dsp:nvSpPr>
      <dsp:spPr>
        <a:xfrm>
          <a:off x="4794322" y="4112717"/>
          <a:ext cx="2874753" cy="1437376"/>
        </a:xfrm>
        <a:prstGeom prst="roundRect">
          <a:avLst>
            <a:gd name="adj" fmla="val 10000"/>
          </a:avLst>
        </a:prstGeom>
        <a:solidFill>
          <a:schemeClr val="accent5">
            <a:hueOff val="-4966938"/>
            <a:satOff val="19906"/>
            <a:lumOff val="4314"/>
            <a:alphaOff val="0"/>
          </a:schemeClr>
        </a:solidFill>
        <a:ln>
          <a:noFill/>
        </a:ln>
        <a:effectLst>
          <a:outerShdw blurRad="508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GB" sz="2400" kern="1200" dirty="0">
              <a:latin typeface="Arial Black" panose="020B0A04020102020204" pitchFamily="34" charset="0"/>
            </a:rPr>
            <a:t>GREEN GROWTH</a:t>
          </a:r>
        </a:p>
      </dsp:txBody>
      <dsp:txXfrm>
        <a:off x="4836421" y="4154816"/>
        <a:ext cx="2790555" cy="1353178"/>
      </dsp:txXfrm>
    </dsp:sp>
    <dsp:sp modelId="{7AC10A36-AA72-4B16-874C-2F742A3E35EE}">
      <dsp:nvSpPr>
        <dsp:cNvPr id="0" name=""/>
        <dsp:cNvSpPr/>
      </dsp:nvSpPr>
      <dsp:spPr>
        <a:xfrm rot="10800000">
          <a:off x="3109163" y="4579864"/>
          <a:ext cx="1497919" cy="503081"/>
        </a:xfrm>
        <a:prstGeom prst="leftRightArrow">
          <a:avLst>
            <a:gd name="adj1" fmla="val 60000"/>
            <a:gd name="adj2" fmla="val 50000"/>
          </a:avLst>
        </a:prstGeom>
        <a:solidFill>
          <a:schemeClr val="accent5">
            <a:hueOff val="-4966938"/>
            <a:satOff val="19906"/>
            <a:lumOff val="4314"/>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rot="10800000">
        <a:off x="3260087" y="4680480"/>
        <a:ext cx="1196071" cy="301849"/>
      </dsp:txXfrm>
    </dsp:sp>
    <dsp:sp modelId="{37042567-237D-4F76-8EE8-DF12308BCD93}">
      <dsp:nvSpPr>
        <dsp:cNvPr id="0" name=""/>
        <dsp:cNvSpPr/>
      </dsp:nvSpPr>
      <dsp:spPr>
        <a:xfrm>
          <a:off x="47169" y="4112717"/>
          <a:ext cx="2874753" cy="1437376"/>
        </a:xfrm>
        <a:prstGeom prst="roundRect">
          <a:avLst>
            <a:gd name="adj" fmla="val 10000"/>
          </a:avLst>
        </a:prstGeom>
        <a:solidFill>
          <a:schemeClr val="accent5">
            <a:hueOff val="-9933876"/>
            <a:satOff val="39811"/>
            <a:lumOff val="8628"/>
            <a:alphaOff val="0"/>
          </a:schemeClr>
        </a:solidFill>
        <a:ln>
          <a:noFill/>
        </a:ln>
        <a:effectLst>
          <a:outerShdw blurRad="508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GB" sz="2400" kern="1200" dirty="0">
              <a:latin typeface="Arial Black" panose="020B0A04020102020204" pitchFamily="34" charset="0"/>
            </a:rPr>
            <a:t>INCLUSIVE GROWTH</a:t>
          </a:r>
        </a:p>
      </dsp:txBody>
      <dsp:txXfrm>
        <a:off x="89268" y="4154816"/>
        <a:ext cx="2790555" cy="1353178"/>
      </dsp:txXfrm>
    </dsp:sp>
    <dsp:sp modelId="{72A40FB8-F0CC-45FA-8F91-3F30AC3B6220}">
      <dsp:nvSpPr>
        <dsp:cNvPr id="0" name=""/>
        <dsp:cNvSpPr/>
      </dsp:nvSpPr>
      <dsp:spPr>
        <a:xfrm rot="18000000">
          <a:off x="1922374" y="2524287"/>
          <a:ext cx="1497919" cy="503081"/>
        </a:xfrm>
        <a:prstGeom prst="leftRightArrow">
          <a:avLst>
            <a:gd name="adj1" fmla="val 60000"/>
            <a:gd name="adj2" fmla="val 50000"/>
          </a:avLst>
        </a:prstGeom>
        <a:solidFill>
          <a:schemeClr val="accent5">
            <a:hueOff val="-9933876"/>
            <a:satOff val="39811"/>
            <a:lumOff val="8628"/>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a:off x="2073298" y="2624903"/>
        <a:ext cx="1196071" cy="30184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0.44963</cdr:x>
      <cdr:y>0.94451</cdr:y>
    </cdr:from>
    <cdr:to>
      <cdr:x>0.55513</cdr:x>
      <cdr:y>0.99622</cdr:y>
    </cdr:to>
    <cdr:sp macro="" textlink="">
      <cdr:nvSpPr>
        <cdr:cNvPr id="2" name="TextBox 1"/>
        <cdr:cNvSpPr txBox="1"/>
      </cdr:nvSpPr>
      <cdr:spPr>
        <a:xfrm xmlns:a="http://schemas.openxmlformats.org/drawingml/2006/main">
          <a:off x="3897314" y="5945188"/>
          <a:ext cx="914400" cy="3254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dirty="0"/>
            <a:t>* 2013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813" cy="495300"/>
          </a:xfrm>
          <a:prstGeom prst="rect">
            <a:avLst/>
          </a:prstGeom>
        </p:spPr>
        <p:txBody>
          <a:bodyPr vert="horz" lIns="91430" tIns="45715" rIns="91430" bIns="45715" rtlCol="0"/>
          <a:lstStyle>
            <a:lvl1pPr algn="l">
              <a:defRPr sz="1200"/>
            </a:lvl1pPr>
          </a:lstStyle>
          <a:p>
            <a:endParaRPr lang="en-GB" dirty="0"/>
          </a:p>
        </p:txBody>
      </p:sp>
      <p:sp>
        <p:nvSpPr>
          <p:cNvPr id="3" name="Date Placeholder 2"/>
          <p:cNvSpPr>
            <a:spLocks noGrp="1"/>
          </p:cNvSpPr>
          <p:nvPr>
            <p:ph type="dt" sz="quarter" idx="1"/>
          </p:nvPr>
        </p:nvSpPr>
        <p:spPr>
          <a:xfrm>
            <a:off x="3848101" y="0"/>
            <a:ext cx="2944813" cy="495300"/>
          </a:xfrm>
          <a:prstGeom prst="rect">
            <a:avLst/>
          </a:prstGeom>
        </p:spPr>
        <p:txBody>
          <a:bodyPr vert="horz" lIns="91430" tIns="45715" rIns="91430" bIns="45715" rtlCol="0"/>
          <a:lstStyle>
            <a:lvl1pPr algn="r">
              <a:defRPr sz="1200"/>
            </a:lvl1pPr>
          </a:lstStyle>
          <a:p>
            <a:fld id="{BD7C7FB3-4674-448B-93D3-7C4596AE9E5D}" type="datetimeFigureOut">
              <a:rPr lang="en-GB" smtClean="0"/>
              <a:t>23/08/2020</a:t>
            </a:fld>
            <a:endParaRPr lang="en-GB" dirty="0"/>
          </a:p>
        </p:txBody>
      </p:sp>
      <p:sp>
        <p:nvSpPr>
          <p:cNvPr id="4" name="Footer Placeholder 3"/>
          <p:cNvSpPr>
            <a:spLocks noGrp="1"/>
          </p:cNvSpPr>
          <p:nvPr>
            <p:ph type="ftr" sz="quarter" idx="2"/>
          </p:nvPr>
        </p:nvSpPr>
        <p:spPr>
          <a:xfrm>
            <a:off x="1" y="9409114"/>
            <a:ext cx="2944813" cy="495300"/>
          </a:xfrm>
          <a:prstGeom prst="rect">
            <a:avLst/>
          </a:prstGeom>
        </p:spPr>
        <p:txBody>
          <a:bodyPr vert="horz" lIns="91430" tIns="45715" rIns="91430" bIns="4571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8101" y="9409114"/>
            <a:ext cx="2944813" cy="495300"/>
          </a:xfrm>
          <a:prstGeom prst="rect">
            <a:avLst/>
          </a:prstGeom>
        </p:spPr>
        <p:txBody>
          <a:bodyPr vert="horz" lIns="91430" tIns="45715" rIns="91430" bIns="45715" rtlCol="0" anchor="b"/>
          <a:lstStyle>
            <a:lvl1pPr algn="r">
              <a:defRPr sz="1200"/>
            </a:lvl1pPr>
          </a:lstStyle>
          <a:p>
            <a:fld id="{23E47B9E-CB08-4471-ABE6-11197E01E087}" type="slidenum">
              <a:rPr lang="en-GB" smtClean="0"/>
              <a:t>‹#›</a:t>
            </a:fld>
            <a:endParaRPr lang="en-GB" dirty="0"/>
          </a:p>
        </p:txBody>
      </p:sp>
    </p:spTree>
    <p:extLst>
      <p:ext uri="{BB962C8B-B14F-4D97-AF65-F5344CB8AC3E}">
        <p14:creationId xmlns:p14="http://schemas.microsoft.com/office/powerpoint/2010/main" val="1594986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1430" tIns="45715" rIns="91430" bIns="45715" rtlCol="0"/>
          <a:lstStyle>
            <a:lvl1pPr algn="l">
              <a:defRPr sz="1200"/>
            </a:lvl1pPr>
          </a:lstStyle>
          <a:p>
            <a:endParaRPr lang="en-GB" dirty="0"/>
          </a:p>
        </p:txBody>
      </p:sp>
      <p:sp>
        <p:nvSpPr>
          <p:cNvPr id="3" name="Date Placeholder 2"/>
          <p:cNvSpPr>
            <a:spLocks noGrp="1"/>
          </p:cNvSpPr>
          <p:nvPr>
            <p:ph type="dt" idx="1"/>
          </p:nvPr>
        </p:nvSpPr>
        <p:spPr>
          <a:xfrm>
            <a:off x="3848646" y="0"/>
            <a:ext cx="2944283" cy="495300"/>
          </a:xfrm>
          <a:prstGeom prst="rect">
            <a:avLst/>
          </a:prstGeom>
        </p:spPr>
        <p:txBody>
          <a:bodyPr vert="horz" lIns="91430" tIns="45715" rIns="91430" bIns="45715" rtlCol="0"/>
          <a:lstStyle>
            <a:lvl1pPr algn="r">
              <a:defRPr sz="1200"/>
            </a:lvl1pPr>
          </a:lstStyle>
          <a:p>
            <a:fld id="{A6FE137F-DDCD-4F88-9C96-EC616BFAE7FF}" type="datetimeFigureOut">
              <a:rPr lang="en-GB" smtClean="0"/>
              <a:t>23/08/2020</a:t>
            </a:fld>
            <a:endParaRPr lang="en-GB" dirty="0"/>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30" tIns="45715" rIns="91430" bIns="45715" rtlCol="0" anchor="ctr"/>
          <a:lstStyle/>
          <a:p>
            <a:endParaRPr lang="en-GB" dirty="0"/>
          </a:p>
        </p:txBody>
      </p:sp>
      <p:sp>
        <p:nvSpPr>
          <p:cNvPr id="5" name="Notes Placeholder 4"/>
          <p:cNvSpPr>
            <a:spLocks noGrp="1"/>
          </p:cNvSpPr>
          <p:nvPr>
            <p:ph type="body" sz="quarter" idx="3"/>
          </p:nvPr>
        </p:nvSpPr>
        <p:spPr>
          <a:xfrm>
            <a:off x="679450" y="4705351"/>
            <a:ext cx="5435600" cy="4457700"/>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08981"/>
            <a:ext cx="2944283" cy="495300"/>
          </a:xfrm>
          <a:prstGeom prst="rect">
            <a:avLst/>
          </a:prstGeom>
        </p:spPr>
        <p:txBody>
          <a:bodyPr vert="horz" lIns="91430" tIns="45715" rIns="91430" bIns="457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8646" y="9408981"/>
            <a:ext cx="2944283" cy="495300"/>
          </a:xfrm>
          <a:prstGeom prst="rect">
            <a:avLst/>
          </a:prstGeom>
        </p:spPr>
        <p:txBody>
          <a:bodyPr vert="horz" lIns="91430" tIns="45715" rIns="91430" bIns="45715" rtlCol="0" anchor="b"/>
          <a:lstStyle>
            <a:lvl1pPr algn="r">
              <a:defRPr sz="1200"/>
            </a:lvl1pPr>
          </a:lstStyle>
          <a:p>
            <a:fld id="{61BDB678-CE5B-4520-9E63-BFA8484391A2}" type="slidenum">
              <a:rPr lang="en-GB" smtClean="0"/>
              <a:t>‹#›</a:t>
            </a:fld>
            <a:endParaRPr lang="en-GB" dirty="0"/>
          </a:p>
        </p:txBody>
      </p:sp>
    </p:spTree>
    <p:extLst>
      <p:ext uri="{BB962C8B-B14F-4D97-AF65-F5344CB8AC3E}">
        <p14:creationId xmlns:p14="http://schemas.microsoft.com/office/powerpoint/2010/main" val="5779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oecd.org/env/44077822.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1E08EA-83E9-4229-B3E4-281C115A20D1}"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966171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A54DC0C-3BEE-4982-83A7-680A0A9F689B}" type="slidenum">
              <a:rPr lang="en-US" smtClean="0">
                <a:solidFill>
                  <a:prstClr val="black"/>
                </a:solidFill>
              </a:rPr>
              <a:pPr>
                <a:defRPr/>
              </a:pPr>
              <a:t>10</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4024768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60" name="Slide Number Placeholder 3"/>
          <p:cNvSpPr>
            <a:spLocks noGrp="1"/>
          </p:cNvSpPr>
          <p:nvPr>
            <p:ph type="sldNum" sz="quarter" idx="5"/>
          </p:nvPr>
        </p:nvSpPr>
        <p:spPr>
          <a:noFill/>
        </p:spPr>
        <p:txBody>
          <a:bodyPr/>
          <a:lstStyle/>
          <a:p>
            <a:fld id="{5F05B07B-6560-48AC-A437-27A6604F4143}" type="slidenum">
              <a:rPr lang="en-US" smtClean="0"/>
              <a:pPr/>
              <a:t>11</a:t>
            </a:fld>
            <a:endParaRPr lang="en-US" dirty="0"/>
          </a:p>
        </p:txBody>
      </p:sp>
      <p:sp>
        <p:nvSpPr>
          <p:cNvPr id="2" name="Notes Placeholder 1"/>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2167483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DA22AE-2105-4606-AB3A-ADD6D2F15C07}" type="slidenum">
              <a:rPr lang="en-US">
                <a:cs typeface="Arial" pitchFamily="34" charset="0"/>
              </a:rPr>
              <a:pPr fontAlgn="base">
                <a:spcBef>
                  <a:spcPct val="0"/>
                </a:spcBef>
                <a:spcAft>
                  <a:spcPct val="0"/>
                </a:spcAft>
              </a:pPr>
              <a:t>12</a:t>
            </a:fld>
            <a:endParaRPr lang="en-US" dirty="0">
              <a:cs typeface="Arial" pitchFamily="34" charset="0"/>
            </a:endParaRPr>
          </a:p>
        </p:txBody>
      </p:sp>
      <p:sp>
        <p:nvSpPr>
          <p:cNvPr id="2" name="Notes Placeholder 1"/>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311732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813CFE1-2CB3-4690-BBC7-DE92C127AF61}" type="slidenum">
              <a:rPr lang="en-GB" smtClean="0"/>
              <a:t>13</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077277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452690-95C9-401E-B35B-D7D1B442AC6A}" type="slidenum">
              <a:rPr lang="en-GB" smtClean="0"/>
              <a:t>14</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4053337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F316AE0-FF7A-4FAF-A8A5-E2FD95743EDB}" type="slidenum">
              <a:rPr lang="en-US" altLang="en-US">
                <a:latin typeface="Helvetica 65 Medium"/>
              </a:rPr>
              <a:pPr eaLnBrk="1" hangingPunct="1">
                <a:spcBef>
                  <a:spcPct val="0"/>
                </a:spcBef>
              </a:pPr>
              <a:t>15</a:t>
            </a:fld>
            <a:endParaRPr lang="en-US" altLang="en-US" dirty="0">
              <a:latin typeface="Helvetica 65 Medium"/>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3814" indent="-223814">
              <a:spcBef>
                <a:spcPct val="0"/>
              </a:spcBef>
            </a:pPr>
            <a:r>
              <a:rPr lang="ru-RU" altLang="en-US" b="0" dirty="0">
                <a:latin typeface="Helvetica 65 Medium"/>
                <a:cs typeface="Arial" pitchFamily="34" charset="0"/>
              </a:rPr>
              <a:t>Выпущено более 130 публикаций по ЗР со времени принятия Стратегии ЗР в </a:t>
            </a:r>
            <a:r>
              <a:rPr lang="en-US" altLang="en-US" b="0" dirty="0">
                <a:latin typeface="Helvetica 65 Medium"/>
                <a:cs typeface="Arial" pitchFamily="34" charset="0"/>
              </a:rPr>
              <a:t>2011. </a:t>
            </a:r>
            <a:r>
              <a:rPr lang="ru-RU" altLang="en-US" b="0" dirty="0">
                <a:latin typeface="Helvetica 65 Medium"/>
                <a:cs typeface="Arial" pitchFamily="34" charset="0"/>
              </a:rPr>
              <a:t>Накоплен богатый опыт стран ОЭСР и стран-партнеров.</a:t>
            </a:r>
            <a:endParaRPr lang="en-US" altLang="en-US" b="0" dirty="0">
              <a:latin typeface="Helvetica 65 Medium"/>
              <a:cs typeface="Arial" pitchFamily="34" charset="0"/>
            </a:endParaRPr>
          </a:p>
          <a:p>
            <a:pPr marL="223814" indent="-223814">
              <a:spcBef>
                <a:spcPct val="0"/>
              </a:spcBef>
            </a:pPr>
            <a:endParaRPr lang="es-ES_tradnl" altLang="en-US" b="0" dirty="0">
              <a:latin typeface="Helvetica 65 Medium"/>
              <a:cs typeface="Arial" pitchFamily="34" charset="0"/>
            </a:endParaRPr>
          </a:p>
          <a:p>
            <a:pPr marL="223814" indent="-223814">
              <a:spcBef>
                <a:spcPct val="0"/>
              </a:spcBef>
            </a:pPr>
            <a:r>
              <a:rPr lang="ru-RU" altLang="en-US" b="1" dirty="0">
                <a:latin typeface="Helvetica 65 Medium"/>
                <a:cs typeface="Arial" pitchFamily="34" charset="0"/>
              </a:rPr>
              <a:t>Экономические обзоры</a:t>
            </a:r>
            <a:r>
              <a:rPr lang="es-ES_tradnl" altLang="en-US" b="1" baseline="0" dirty="0">
                <a:latin typeface="Helvetica 65 Medium"/>
                <a:cs typeface="Arial" pitchFamily="34" charset="0"/>
              </a:rPr>
              <a:t>—</a:t>
            </a:r>
            <a:r>
              <a:rPr lang="ru-RU" altLang="en-US" b="1" baseline="0" dirty="0">
                <a:latin typeface="Helvetica 65 Medium"/>
                <a:cs typeface="Arial" pitchFamily="34" charset="0"/>
              </a:rPr>
              <a:t>систематически включают аспекты ЗР</a:t>
            </a:r>
            <a:r>
              <a:rPr lang="es-ES_tradnl" altLang="en-US" b="1" baseline="0" dirty="0">
                <a:latin typeface="Helvetica 65 Medium"/>
                <a:cs typeface="Arial" pitchFamily="34" charset="0"/>
              </a:rPr>
              <a:t>.</a:t>
            </a:r>
            <a:endParaRPr lang="es-ES_tradnl" altLang="en-US" b="1" dirty="0">
              <a:latin typeface="Helvetica 65 Medium"/>
              <a:cs typeface="Arial" pitchFamily="34" charset="0"/>
            </a:endParaRPr>
          </a:p>
          <a:p>
            <a:pPr marL="223814" indent="-223814">
              <a:spcBef>
                <a:spcPct val="0"/>
              </a:spcBef>
            </a:pPr>
            <a:endParaRPr lang="es-ES_tradnl" altLang="en-US" dirty="0">
              <a:latin typeface="Helvetica 65 Medium"/>
              <a:cs typeface="Arial" pitchFamily="34" charset="0"/>
            </a:endParaRPr>
          </a:p>
          <a:p>
            <a:pPr marL="285750" indent="-285750">
              <a:spcBef>
                <a:spcPct val="0"/>
              </a:spcBef>
              <a:buFont typeface="Arial" panose="020B0604020202020204" pitchFamily="34" charset="0"/>
              <a:buChar char="•"/>
            </a:pPr>
            <a:r>
              <a:rPr lang="ru-RU" b="0" i="0" kern="1200" dirty="0">
                <a:solidFill>
                  <a:schemeClr val="tx1"/>
                </a:solidFill>
                <a:effectLst/>
              </a:rPr>
              <a:t>Экономический обзор публикуется</a:t>
            </a:r>
            <a:r>
              <a:rPr lang="ru-RU" b="0" i="0" kern="1200" baseline="0" dirty="0">
                <a:solidFill>
                  <a:schemeClr val="tx1"/>
                </a:solidFill>
                <a:effectLst/>
              </a:rPr>
              <a:t> каждые два года по каждой стране ОЭСР и ряда партнеров</a:t>
            </a:r>
            <a:r>
              <a:rPr lang="en-US" b="0" i="0" kern="1200" dirty="0">
                <a:solidFill>
                  <a:schemeClr val="tx1"/>
                </a:solidFill>
                <a:effectLst/>
              </a:rPr>
              <a:t>.</a:t>
            </a:r>
            <a:endParaRPr lang="es-ES_tradnl" altLang="en-US" dirty="0">
              <a:latin typeface="Helvetica 65 Medium"/>
              <a:cs typeface="Arial" pitchFamily="34" charset="0"/>
            </a:endParaRPr>
          </a:p>
          <a:p>
            <a:pPr marL="223814" indent="-223814">
              <a:spcBef>
                <a:spcPct val="0"/>
              </a:spcBef>
            </a:pPr>
            <a:endParaRPr lang="es-ES_tradnl" altLang="en-US" dirty="0">
              <a:latin typeface="Helvetica 65 Medium"/>
              <a:cs typeface="Arial" pitchFamily="34" charset="0"/>
            </a:endParaRPr>
          </a:p>
          <a:p>
            <a:pPr marL="223814" indent="-223814">
              <a:spcBef>
                <a:spcPct val="0"/>
              </a:spcBef>
            </a:pPr>
            <a:r>
              <a:rPr lang="ru-RU" altLang="en-US" b="1" dirty="0">
                <a:latin typeface="Helvetica 65 Medium"/>
                <a:cs typeface="Arial" pitchFamily="34" charset="0"/>
              </a:rPr>
              <a:t>Обзоры результативности природоохранной деятельности</a:t>
            </a:r>
            <a:endParaRPr lang="es-ES_tradnl" altLang="en-US" b="1" dirty="0">
              <a:latin typeface="Helvetica 65 Medium"/>
              <a:cs typeface="Arial" pitchFamily="34" charset="0"/>
            </a:endParaRPr>
          </a:p>
          <a:p>
            <a:pPr marL="223814" indent="-223814">
              <a:spcBef>
                <a:spcPct val="0"/>
              </a:spcBef>
            </a:pPr>
            <a:endParaRPr lang="es-ES_tradnl" altLang="en-US" dirty="0">
              <a:latin typeface="Helvetica 65 Medium"/>
              <a:cs typeface="Arial" pitchFamily="34" charset="0"/>
            </a:endParaRPr>
          </a:p>
          <a:p>
            <a:pPr marL="223814" indent="-223814">
              <a:spcBef>
                <a:spcPct val="0"/>
              </a:spcBef>
              <a:buFont typeface="Arial" panose="020B0604020202020204" pitchFamily="34" charset="0"/>
              <a:buChar char="•"/>
            </a:pPr>
            <a:r>
              <a:rPr lang="ru-RU" altLang="en-US" dirty="0">
                <a:latin typeface="Helvetica 65 Medium"/>
                <a:cs typeface="Arial" pitchFamily="34" charset="0"/>
              </a:rPr>
              <a:t>Улучшают индивидуальную и коллективную работу в области ООС стран ОЭСР и партнеров путем</a:t>
            </a:r>
            <a:r>
              <a:rPr lang="en-US" altLang="en-US" dirty="0">
                <a:latin typeface="Helvetica 65 Medium"/>
                <a:cs typeface="Arial" pitchFamily="34" charset="0"/>
              </a:rPr>
              <a:t>: </a:t>
            </a:r>
          </a:p>
          <a:p>
            <a:pPr marL="681014" lvl="1" indent="-223814">
              <a:spcBef>
                <a:spcPct val="0"/>
              </a:spcBef>
              <a:buFont typeface="Arial" panose="020B0604020202020204" pitchFamily="34" charset="0"/>
              <a:buChar char="•"/>
            </a:pPr>
            <a:r>
              <a:rPr lang="ru-RU" altLang="en-US" dirty="0">
                <a:latin typeface="Helvetica 65 Medium"/>
                <a:cs typeface="Arial" pitchFamily="34" charset="0"/>
              </a:rPr>
              <a:t>Оказания помощи странам в оценке прогресса по выполнению национальных</a:t>
            </a:r>
            <a:r>
              <a:rPr lang="ru-RU" altLang="en-US" baseline="0" dirty="0">
                <a:latin typeface="Helvetica 65 Medium"/>
                <a:cs typeface="Arial" pitchFamily="34" charset="0"/>
              </a:rPr>
              <a:t> и международных обязательств</a:t>
            </a:r>
            <a:endParaRPr lang="en-US" altLang="en-US" dirty="0">
              <a:latin typeface="Helvetica 65 Medium"/>
              <a:cs typeface="Arial" pitchFamily="34" charset="0"/>
            </a:endParaRPr>
          </a:p>
          <a:p>
            <a:pPr marL="681014" lvl="1" indent="-223814">
              <a:spcBef>
                <a:spcPct val="0"/>
              </a:spcBef>
              <a:buFont typeface="Arial" panose="020B0604020202020204" pitchFamily="34" charset="0"/>
              <a:buChar char="•"/>
            </a:pPr>
            <a:r>
              <a:rPr lang="ru-RU" altLang="en-US" dirty="0">
                <a:latin typeface="Helvetica 65 Medium"/>
                <a:cs typeface="Arial" pitchFamily="34" charset="0"/>
              </a:rPr>
              <a:t>Обмену опытом</a:t>
            </a:r>
            <a:endParaRPr lang="en-US" altLang="en-US" dirty="0">
              <a:latin typeface="Helvetica 65 Medium"/>
              <a:cs typeface="Arial" pitchFamily="34" charset="0"/>
            </a:endParaRPr>
          </a:p>
          <a:p>
            <a:pPr marL="681014" lvl="1" indent="-223814">
              <a:spcBef>
                <a:spcPct val="0"/>
              </a:spcBef>
              <a:buFont typeface="Arial" panose="020B0604020202020204" pitchFamily="34" charset="0"/>
              <a:buChar char="•"/>
            </a:pPr>
            <a:r>
              <a:rPr lang="ru-RU" altLang="en-US" dirty="0">
                <a:latin typeface="Helvetica 65 Medium"/>
                <a:cs typeface="Arial" pitchFamily="34" charset="0"/>
              </a:rPr>
              <a:t>Путем предоставления целевых</a:t>
            </a:r>
            <a:r>
              <a:rPr lang="ru-RU" altLang="en-US" baseline="0" dirty="0">
                <a:latin typeface="Helvetica 65 Medium"/>
                <a:cs typeface="Arial" pitchFamily="34" charset="0"/>
              </a:rPr>
              <a:t> рекомендаций, обеспечивающих повышение отчетности перед другими странами и перед населением</a:t>
            </a:r>
            <a:endParaRPr lang="en-US" altLang="en-US" dirty="0">
              <a:latin typeface="Helvetica 65 Medium"/>
              <a:cs typeface="Arial" pitchFamily="34" charset="0"/>
            </a:endParaRPr>
          </a:p>
          <a:p>
            <a:pPr marL="223838" indent="-223838" eaLnBrk="1" hangingPunct="1">
              <a:spcBef>
                <a:spcPct val="0"/>
              </a:spcBef>
            </a:pPr>
            <a:endParaRPr lang="es-ES_tradnl" altLang="en-US" dirty="0">
              <a:latin typeface="Helvetica 65 Medium"/>
              <a:cs typeface="Arial" pitchFamily="34" charset="0"/>
            </a:endParaRPr>
          </a:p>
          <a:p>
            <a:pPr marL="223838" indent="-223838" eaLnBrk="1" hangingPunct="1">
              <a:spcBef>
                <a:spcPct val="0"/>
              </a:spcBef>
            </a:pPr>
            <a:endParaRPr lang="es-ES_tradnl" altLang="en-US" dirty="0">
              <a:latin typeface="Helvetica 65 Medium"/>
              <a:cs typeface="Arial" pitchFamily="34" charset="0"/>
            </a:endParaRPr>
          </a:p>
          <a:p>
            <a:pPr marL="223838" indent="-223838" eaLnBrk="1" hangingPunct="1">
              <a:spcBef>
                <a:spcPct val="0"/>
              </a:spcBef>
            </a:pPr>
            <a:r>
              <a:rPr lang="ru-RU" altLang="en-US" dirty="0">
                <a:latin typeface="Helvetica 65 Medium"/>
                <a:cs typeface="Arial" pitchFamily="34" charset="0"/>
              </a:rPr>
              <a:t>На слайде – примеры проблем,</a:t>
            </a:r>
            <a:r>
              <a:rPr lang="ru-RU" altLang="en-US" baseline="0" dirty="0">
                <a:latin typeface="Helvetica 65 Medium"/>
                <a:cs typeface="Arial" pitchFamily="34" charset="0"/>
              </a:rPr>
              <a:t> решаемых в рамках ОРПД</a:t>
            </a:r>
            <a:r>
              <a:rPr lang="es-ES_tradnl" altLang="en-US" baseline="0" dirty="0">
                <a:latin typeface="Helvetica 65 Medium"/>
                <a:cs typeface="Arial" pitchFamily="34" charset="0"/>
              </a:rPr>
              <a:t>.</a:t>
            </a:r>
            <a:endParaRPr lang="es-ES_tradnl" altLang="en-US" dirty="0">
              <a:latin typeface="Helvetica 65 Medium"/>
              <a:cs typeface="Arial" pitchFamily="34" charset="0"/>
            </a:endParaRPr>
          </a:p>
          <a:p>
            <a:pPr marL="223838" indent="-223838" eaLnBrk="1" hangingPunct="1">
              <a:spcBef>
                <a:spcPct val="0"/>
              </a:spcBef>
            </a:pPr>
            <a:endParaRPr lang="es-ES_tradnl" altLang="en-US" dirty="0">
              <a:latin typeface="Helvetica 65 Medium"/>
              <a:cs typeface="Arial" pitchFamily="34" charset="0"/>
            </a:endParaRPr>
          </a:p>
        </p:txBody>
      </p:sp>
      <p:sp>
        <p:nvSpPr>
          <p:cNvPr id="4915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s-ES_tradnl" altLang="en-US" dirty="0">
              <a:latin typeface="Helvetica 65 Medium"/>
            </a:endParaRPr>
          </a:p>
        </p:txBody>
      </p:sp>
    </p:spTree>
    <p:extLst>
      <p:ext uri="{BB962C8B-B14F-4D97-AF65-F5344CB8AC3E}">
        <p14:creationId xmlns:p14="http://schemas.microsoft.com/office/powerpoint/2010/main" val="2908066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452690-95C9-401E-B35B-D7D1B442AC6A}" type="slidenum">
              <a:rPr lang="en-GB" smtClean="0"/>
              <a:t>16</a:t>
            </a:fld>
            <a:endParaRPr lang="en-GB" dirty="0"/>
          </a:p>
        </p:txBody>
      </p:sp>
      <p:sp>
        <p:nvSpPr>
          <p:cNvPr id="5" name="Notes Placeholder 4"/>
          <p:cNvSpPr>
            <a:spLocks noGrp="1"/>
          </p:cNvSpPr>
          <p:nvPr>
            <p:ph type="body" sz="quarter" idx="11"/>
          </p:nvPr>
        </p:nvSpPr>
        <p:spPr/>
        <p:txBody>
          <a:bodyPr/>
          <a:lstStyle/>
          <a:p>
            <a:r>
              <a:rPr lang="ru-RU" b="1" dirty="0"/>
              <a:t>Переходя к урокам, извлеченным из оценки выполнения странами политики ЗР</a:t>
            </a:r>
            <a:r>
              <a:rPr lang="en-GB" b="1" dirty="0"/>
              <a:t>.</a:t>
            </a:r>
          </a:p>
          <a:p>
            <a:endParaRPr lang="ru-RU" b="0" dirty="0"/>
          </a:p>
          <a:p>
            <a:pPr defTabSz="911236">
              <a:defRPr/>
            </a:pPr>
            <a:r>
              <a:rPr lang="ru-RU" dirty="0"/>
              <a:t>С </a:t>
            </a:r>
            <a:r>
              <a:rPr lang="en-US" dirty="0"/>
              <a:t> 2011</a:t>
            </a:r>
            <a:r>
              <a:rPr lang="ru-RU" dirty="0"/>
              <a:t> Стратегия ЗР была адаптирована,</a:t>
            </a:r>
            <a:r>
              <a:rPr lang="ru-RU" baseline="0" dirty="0"/>
              <a:t> чтобы учитывать конкретные особенности стран.</a:t>
            </a:r>
            <a:r>
              <a:rPr lang="en-US" dirty="0"/>
              <a:t> </a:t>
            </a:r>
            <a:r>
              <a:rPr lang="ru-RU" u="sng" dirty="0"/>
              <a:t>Обзор</a:t>
            </a:r>
            <a:r>
              <a:rPr lang="ru-RU" u="sng" baseline="0" dirty="0"/>
              <a:t> стран, предпринятый ОЭСР позволяет провести предварительную оценку основных вызовов по реализации основ политики ЗР на национальном уровне. Мы оценили 8 наиболее часто встречающихся проблем, связанных с рекомендациями в области политики ЗР в рамках оценки.</a:t>
            </a:r>
            <a:r>
              <a:rPr lang="en-US" dirty="0"/>
              <a:t>.</a:t>
            </a:r>
          </a:p>
          <a:p>
            <a:pPr defTabSz="911236">
              <a:defRPr/>
            </a:pPr>
            <a:endParaRPr lang="en-US" dirty="0"/>
          </a:p>
          <a:p>
            <a:r>
              <a:rPr lang="ru-RU" b="1" dirty="0"/>
              <a:t>Обзор опыта стран</a:t>
            </a:r>
            <a:r>
              <a:rPr lang="en-GB" b="1" dirty="0"/>
              <a:t>:</a:t>
            </a:r>
          </a:p>
          <a:p>
            <a:pPr marL="227164" indent="-227164">
              <a:buAutoNum type="arabicParenBoth"/>
            </a:pPr>
            <a:r>
              <a:rPr lang="ru-RU" dirty="0"/>
              <a:t>Страны движутся в направлении</a:t>
            </a:r>
            <a:r>
              <a:rPr lang="ru-RU" baseline="0" dirty="0"/>
              <a:t> ЗР</a:t>
            </a:r>
            <a:r>
              <a:rPr lang="en-GB" dirty="0"/>
              <a:t>; </a:t>
            </a:r>
            <a:r>
              <a:rPr lang="ru-RU" dirty="0"/>
              <a:t>Нужно гораздо больше сконцентрированных усилий, чтобы интегрировать экологические приоритеты в экономическую повестку.</a:t>
            </a:r>
            <a:endParaRPr lang="en-GB" dirty="0"/>
          </a:p>
          <a:p>
            <a:pPr marL="682864" lvl="1" indent="-227164">
              <a:buFont typeface="Arial" panose="020B0604020202020204" pitchFamily="34" charset="0"/>
              <a:buChar char="•"/>
            </a:pPr>
            <a:r>
              <a:rPr lang="ru-RU" dirty="0"/>
              <a:t>Многие страны приняли меры для начала оценки стоимости загрязнения и создания стимулов для эффективного использования ресурсов, контролируя прогресс в сфере ЗР, но нужны более сконцентрированные усилия.</a:t>
            </a:r>
            <a:endParaRPr lang="en-GB" baseline="0" dirty="0"/>
          </a:p>
          <a:p>
            <a:pPr marL="682864" lvl="1" indent="-227164">
              <a:buFont typeface="Arial" panose="020B0604020202020204" pitchFamily="34" charset="0"/>
              <a:buChar char="•"/>
            </a:pPr>
            <a:endParaRPr lang="en-GB" baseline="0" dirty="0"/>
          </a:p>
          <a:p>
            <a:pPr marL="227164" indent="-227164">
              <a:buAutoNum type="arabicParenBoth"/>
            </a:pPr>
            <a:r>
              <a:rPr lang="ru-RU" baseline="0" dirty="0"/>
              <a:t>Доверие общественности является основой реформ</a:t>
            </a:r>
            <a:r>
              <a:rPr lang="en-GB" baseline="0" dirty="0"/>
              <a:t> – </a:t>
            </a:r>
            <a:r>
              <a:rPr lang="ru-RU" baseline="0" dirty="0"/>
              <a:t>правительства должны воспитывать это</a:t>
            </a:r>
            <a:r>
              <a:rPr lang="en-GB" baseline="0" dirty="0"/>
              <a:t> </a:t>
            </a:r>
          </a:p>
          <a:p>
            <a:pPr marL="682864" lvl="1" indent="-227164">
              <a:buFont typeface="Arial" panose="020B0604020202020204" pitchFamily="34" charset="0"/>
              <a:buChar char="•"/>
            </a:pPr>
            <a:r>
              <a:rPr lang="ru-RU" baseline="0" dirty="0"/>
              <a:t>Многие страны имеют систему экологических налогов</a:t>
            </a:r>
            <a:r>
              <a:rPr lang="en-GB" baseline="0" dirty="0"/>
              <a:t>, </a:t>
            </a:r>
            <a:r>
              <a:rPr lang="ru-RU" baseline="0" dirty="0"/>
              <a:t>однако, механизмы прямой оценки </a:t>
            </a:r>
            <a:r>
              <a:rPr lang="en-GB" baseline="0" dirty="0"/>
              <a:t>(</a:t>
            </a:r>
            <a:r>
              <a:rPr lang="ru-RU" baseline="0" dirty="0"/>
              <a:t>например ценообразования на углерод</a:t>
            </a:r>
            <a:r>
              <a:rPr lang="en-GB" baseline="0" dirty="0"/>
              <a:t>) are </a:t>
            </a:r>
            <a:r>
              <a:rPr lang="ru-RU" baseline="0" dirty="0"/>
              <a:t>очень трудно внедрить</a:t>
            </a:r>
            <a:endParaRPr lang="en-GB" baseline="0" dirty="0"/>
          </a:p>
          <a:p>
            <a:pPr marL="682864" lvl="1" indent="-227164">
              <a:buFont typeface="Arial" panose="020B0604020202020204" pitchFamily="34" charset="0"/>
              <a:buChar char="•"/>
            </a:pPr>
            <a:r>
              <a:rPr lang="ru-RU" baseline="0" dirty="0"/>
              <a:t>Нужен больший акцент на политические проблемы, связанные с реформами</a:t>
            </a:r>
            <a:r>
              <a:rPr lang="en-GB" baseline="0" dirty="0"/>
              <a:t> </a:t>
            </a:r>
          </a:p>
          <a:p>
            <a:pPr marL="682864" lvl="1" indent="-227164">
              <a:buFont typeface="Arial" panose="020B0604020202020204" pitchFamily="34" charset="0"/>
              <a:buChar char="•"/>
            </a:pPr>
            <a:r>
              <a:rPr lang="ru-RU" baseline="0" dirty="0"/>
              <a:t>Более активное стремление реализовать регулятивные меры там, где прямое ценообразование проблематично</a:t>
            </a:r>
            <a:endParaRPr lang="en-GB" baseline="0" dirty="0"/>
          </a:p>
          <a:p>
            <a:pPr marL="682864" lvl="1" indent="-227164">
              <a:buFont typeface="Arial" panose="020B0604020202020204" pitchFamily="34" charset="0"/>
              <a:buChar char="•"/>
            </a:pPr>
            <a:r>
              <a:rPr lang="ru-RU" baseline="0" dirty="0"/>
              <a:t>Больший акцент на проблемы распределения</a:t>
            </a:r>
            <a:r>
              <a:rPr lang="en-GB" baseline="0" dirty="0"/>
              <a:t> (</a:t>
            </a:r>
            <a:r>
              <a:rPr lang="ru-RU" baseline="0" dirty="0"/>
              <a:t>рынок </a:t>
            </a:r>
            <a:r>
              <a:rPr lang="ru-RU" baseline="0" dirty="0" err="1"/>
              <a:t>ьруда</a:t>
            </a:r>
            <a:r>
              <a:rPr lang="en-GB" baseline="0" dirty="0"/>
              <a:t>, </a:t>
            </a:r>
            <a:r>
              <a:rPr lang="ru-RU" baseline="0" dirty="0"/>
              <a:t>домохозяйства</a:t>
            </a:r>
            <a:r>
              <a:rPr lang="en-GB" baseline="0" dirty="0"/>
              <a:t>) </a:t>
            </a:r>
          </a:p>
          <a:p>
            <a:pPr marL="682864" lvl="1" indent="-227164">
              <a:buFont typeface="Arial" panose="020B0604020202020204" pitchFamily="34" charset="0"/>
              <a:buChar char="•"/>
            </a:pPr>
            <a:endParaRPr lang="en-GB" baseline="0" dirty="0"/>
          </a:p>
          <a:p>
            <a:pPr marL="227164" indent="-227164">
              <a:buAutoNum type="arabicParenBoth"/>
            </a:pPr>
            <a:r>
              <a:rPr lang="ru-RU" baseline="0" dirty="0"/>
              <a:t>Большой охват проблем несоответствия политики</a:t>
            </a:r>
            <a:r>
              <a:rPr lang="en-GB" baseline="0" dirty="0"/>
              <a:t> – </a:t>
            </a:r>
            <a:r>
              <a:rPr lang="ru-RU" baseline="0" dirty="0"/>
              <a:t>субсидии на ископаемое топливо</a:t>
            </a:r>
            <a:r>
              <a:rPr lang="en-GB" baseline="0" dirty="0"/>
              <a:t>, </a:t>
            </a:r>
            <a:r>
              <a:rPr lang="ru-RU" baseline="0" dirty="0"/>
              <a:t>структура и уровень налогов на энергию</a:t>
            </a:r>
            <a:r>
              <a:rPr lang="en-GB" baseline="0" dirty="0"/>
              <a:t> (</a:t>
            </a:r>
            <a:r>
              <a:rPr lang="ru-RU" baseline="0" dirty="0"/>
              <a:t>дизельное топливо по сравнению с бензином</a:t>
            </a:r>
            <a:r>
              <a:rPr lang="en-GB" baseline="0" dirty="0"/>
              <a:t>), </a:t>
            </a:r>
            <a:r>
              <a:rPr lang="ru-RU" baseline="0" dirty="0"/>
              <a:t>несоответствия по секторам политики, приспосабливания политических мер в таких областях, как инвестиции, инновации, энергетика для поддержки реформ</a:t>
            </a:r>
            <a:endParaRPr lang="en-GB" b="1" dirty="0"/>
          </a:p>
          <a:p>
            <a:endParaRPr lang="en-GB" baseline="0" dirty="0"/>
          </a:p>
          <a:p>
            <a:endParaRPr lang="en-GB" dirty="0"/>
          </a:p>
        </p:txBody>
      </p:sp>
    </p:spTree>
    <p:extLst>
      <p:ext uri="{BB962C8B-B14F-4D97-AF65-F5344CB8AC3E}">
        <p14:creationId xmlns:p14="http://schemas.microsoft.com/office/powerpoint/2010/main" val="4053337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0908" y="4705351"/>
            <a:ext cx="6192687" cy="5072186"/>
          </a:xfrm>
        </p:spPr>
        <p:txBody>
          <a:bodyPr/>
          <a:lstStyle/>
          <a:p>
            <a:r>
              <a:rPr lang="ru-RU" b="1" dirty="0"/>
              <a:t>Отношение к проблемам ЗР существенно различается</a:t>
            </a:r>
            <a:r>
              <a:rPr lang="en-GB" b="1" dirty="0"/>
              <a:t>. </a:t>
            </a:r>
            <a:r>
              <a:rPr lang="ru-RU" b="0" dirty="0"/>
              <a:t>Рисунок иллюстрирует</a:t>
            </a:r>
            <a:r>
              <a:rPr lang="ru-RU" b="0" baseline="0" dirty="0"/>
              <a:t> насколько часто различные проблемы ЗР рассматриваются в обзорах по странам. Мы тщательно изучили 115 </a:t>
            </a:r>
            <a:r>
              <a:rPr lang="ru-RU" b="0" baseline="0" dirty="0" err="1"/>
              <a:t>страновых</a:t>
            </a:r>
            <a:r>
              <a:rPr lang="ru-RU" b="0" baseline="0" dirty="0"/>
              <a:t> обзоров и отметили, какие подходы и сектора рассматривались в связи с ЗР.</a:t>
            </a:r>
            <a:r>
              <a:rPr lang="en-GB" dirty="0"/>
              <a:t>.</a:t>
            </a:r>
          </a:p>
          <a:p>
            <a:endParaRPr lang="en-GB" dirty="0"/>
          </a:p>
          <a:p>
            <a:r>
              <a:rPr lang="ru-RU" dirty="0"/>
              <a:t>Неудивительно, что различные</a:t>
            </a:r>
            <a:r>
              <a:rPr lang="en-GB" dirty="0"/>
              <a:t> </a:t>
            </a:r>
            <a:r>
              <a:rPr lang="en-GB" u="sng" dirty="0"/>
              <a:t>p</a:t>
            </a:r>
            <a:r>
              <a:rPr lang="ru-RU" u="sng" dirty="0"/>
              <a:t>инструменты политики для оценки загрязнения</a:t>
            </a:r>
            <a:r>
              <a:rPr lang="ru-RU" u="sng" baseline="0" dirty="0"/>
              <a:t> и стимулирования эффективного использования ресурсов преобладают </a:t>
            </a:r>
            <a:r>
              <a:rPr lang="ru-RU" dirty="0"/>
              <a:t>в рекомендациях ОЭСР</a:t>
            </a:r>
            <a:r>
              <a:rPr lang="en-GB" dirty="0"/>
              <a:t>. </a:t>
            </a:r>
            <a:r>
              <a:rPr lang="ru-RU" dirty="0"/>
              <a:t>Самой</a:t>
            </a:r>
            <a:r>
              <a:rPr lang="ru-RU" baseline="0" dirty="0"/>
              <a:t> часто встречающимися  проблемами являются реформа экологических налогов, </a:t>
            </a:r>
            <a:r>
              <a:rPr lang="en-GB" dirty="0"/>
              <a:t>(72 </a:t>
            </a:r>
            <a:r>
              <a:rPr lang="ru-RU" dirty="0"/>
              <a:t>раза в </a:t>
            </a:r>
            <a:r>
              <a:rPr lang="en-GB" dirty="0"/>
              <a:t>115 </a:t>
            </a:r>
            <a:r>
              <a:rPr lang="ru-RU" dirty="0"/>
              <a:t>обзорах</a:t>
            </a:r>
            <a:r>
              <a:rPr lang="en-GB" dirty="0"/>
              <a:t>), </a:t>
            </a:r>
            <a:r>
              <a:rPr lang="ru-RU" dirty="0"/>
              <a:t>механизмы ценообразования на углерод</a:t>
            </a:r>
            <a:r>
              <a:rPr lang="en-GB" dirty="0"/>
              <a:t> (60 </a:t>
            </a:r>
            <a:r>
              <a:rPr lang="ru-RU" dirty="0"/>
              <a:t>обзоров</a:t>
            </a:r>
            <a:r>
              <a:rPr lang="en-GB" dirty="0"/>
              <a:t>), </a:t>
            </a:r>
            <a:r>
              <a:rPr lang="ru-RU" dirty="0"/>
              <a:t>субсидии на Зеленые технологии</a:t>
            </a:r>
            <a:r>
              <a:rPr lang="en-GB" dirty="0"/>
              <a:t> (53 </a:t>
            </a:r>
            <a:r>
              <a:rPr lang="ru-RU" dirty="0"/>
              <a:t>обзора</a:t>
            </a:r>
            <a:r>
              <a:rPr lang="en-GB" dirty="0"/>
              <a:t>) </a:t>
            </a:r>
            <a:r>
              <a:rPr lang="ru-RU" dirty="0"/>
              <a:t>и регулирование стимулов для продвижения ЗР</a:t>
            </a:r>
            <a:r>
              <a:rPr lang="en-GB" dirty="0"/>
              <a:t> (51 </a:t>
            </a:r>
            <a:r>
              <a:rPr lang="ru-RU" dirty="0"/>
              <a:t>обзор</a:t>
            </a:r>
            <a:r>
              <a:rPr lang="en-GB" dirty="0"/>
              <a:t>). </a:t>
            </a:r>
          </a:p>
          <a:p>
            <a:endParaRPr lang="en-GB" dirty="0"/>
          </a:p>
          <a:p>
            <a:r>
              <a:rPr lang="ru-RU" b="1" dirty="0" err="1"/>
              <a:t>Сеторальный</a:t>
            </a:r>
            <a:r>
              <a:rPr lang="en-GB" b="1" dirty="0"/>
              <a:t>/</a:t>
            </a:r>
            <a:r>
              <a:rPr lang="ru-RU" b="1" dirty="0"/>
              <a:t>проблемный анализ</a:t>
            </a:r>
            <a:r>
              <a:rPr lang="en-GB" dirty="0"/>
              <a:t>: </a:t>
            </a:r>
            <a:r>
              <a:rPr lang="ru-RU" u="sng" dirty="0"/>
              <a:t>Энергетика</a:t>
            </a:r>
            <a:r>
              <a:rPr lang="en-GB" u="sng" dirty="0"/>
              <a:t> (73 </a:t>
            </a:r>
            <a:r>
              <a:rPr lang="ru-RU" u="sng" dirty="0"/>
              <a:t>из</a:t>
            </a:r>
            <a:r>
              <a:rPr lang="en-GB" u="sng" dirty="0"/>
              <a:t> 115 </a:t>
            </a:r>
            <a:r>
              <a:rPr lang="ru-RU" u="sng" dirty="0"/>
              <a:t>обзоров</a:t>
            </a:r>
            <a:r>
              <a:rPr lang="en-GB" u="sng" dirty="0"/>
              <a:t>) </a:t>
            </a:r>
            <a:r>
              <a:rPr lang="ru-RU" u="sng" dirty="0"/>
              <a:t>является лидером,</a:t>
            </a:r>
            <a:r>
              <a:rPr lang="en-GB" dirty="0"/>
              <a:t> </a:t>
            </a:r>
            <a:r>
              <a:rPr lang="ru-RU" dirty="0"/>
              <a:t>когда заходит речь об отраслях и проблемах</a:t>
            </a:r>
            <a:r>
              <a:rPr lang="en-GB" dirty="0"/>
              <a:t>, </a:t>
            </a:r>
            <a:r>
              <a:rPr lang="ru-RU" dirty="0"/>
              <a:t>за ней идут транспорт, инновации, изменение климата</a:t>
            </a:r>
            <a:r>
              <a:rPr lang="en-GB" dirty="0"/>
              <a:t> (</a:t>
            </a:r>
            <a:r>
              <a:rPr lang="ru-RU" dirty="0"/>
              <a:t>обсуждаются примерно в </a:t>
            </a:r>
            <a:r>
              <a:rPr lang="en-GB" dirty="0"/>
              <a:t>50 </a:t>
            </a:r>
            <a:r>
              <a:rPr lang="ru-RU" dirty="0"/>
              <a:t>обзорах каждая</a:t>
            </a:r>
            <a:r>
              <a:rPr lang="en-GB" dirty="0"/>
              <a:t>). </a:t>
            </a:r>
            <a:r>
              <a:rPr lang="ru-RU" dirty="0"/>
              <a:t>Несмотря</a:t>
            </a:r>
            <a:r>
              <a:rPr lang="ru-RU" baseline="0" dirty="0"/>
              <a:t> на системный риск для роста, биоразнообразие и потеря экосистем рассматриваются относительно редко</a:t>
            </a:r>
            <a:r>
              <a:rPr lang="en-GB" dirty="0"/>
              <a:t> (28 </a:t>
            </a:r>
            <a:r>
              <a:rPr lang="ru-RU" dirty="0"/>
              <a:t>раз</a:t>
            </a:r>
            <a:r>
              <a:rPr lang="en-GB" dirty="0"/>
              <a:t>). </a:t>
            </a:r>
            <a:r>
              <a:rPr lang="ru-RU" dirty="0"/>
              <a:t>Инвестиции</a:t>
            </a:r>
            <a:r>
              <a:rPr lang="ru-RU" baseline="0" dirty="0"/>
              <a:t> и финансы </a:t>
            </a:r>
            <a:r>
              <a:rPr lang="en-GB" dirty="0"/>
              <a:t>(43 </a:t>
            </a:r>
            <a:r>
              <a:rPr lang="ru-RU" dirty="0"/>
              <a:t>обзора</a:t>
            </a:r>
            <a:r>
              <a:rPr lang="en-GB" dirty="0"/>
              <a:t>) </a:t>
            </a:r>
            <a:r>
              <a:rPr lang="ru-RU" dirty="0"/>
              <a:t>могли бы играть большую роль</a:t>
            </a:r>
            <a:r>
              <a:rPr lang="en-GB" dirty="0"/>
              <a:t>. </a:t>
            </a:r>
            <a:r>
              <a:rPr lang="ru-RU" dirty="0"/>
              <a:t>СХ</a:t>
            </a:r>
            <a:r>
              <a:rPr lang="en-GB" dirty="0"/>
              <a:t> (32 </a:t>
            </a:r>
            <a:r>
              <a:rPr lang="ru-RU" dirty="0"/>
              <a:t>обзора</a:t>
            </a:r>
            <a:r>
              <a:rPr lang="en-GB" dirty="0"/>
              <a:t>) </a:t>
            </a:r>
            <a:r>
              <a:rPr lang="ru-RU" dirty="0"/>
              <a:t>и обращение с отходами</a:t>
            </a:r>
            <a:r>
              <a:rPr lang="en-GB" dirty="0"/>
              <a:t> (23 </a:t>
            </a:r>
            <a:r>
              <a:rPr lang="ru-RU" dirty="0"/>
              <a:t>обзора</a:t>
            </a:r>
            <a:r>
              <a:rPr lang="en-GB" dirty="0"/>
              <a:t>) </a:t>
            </a:r>
            <a:r>
              <a:rPr lang="ru-RU" dirty="0"/>
              <a:t>получили относительно небольшое</a:t>
            </a:r>
            <a:r>
              <a:rPr lang="ru-RU" baseline="0" dirty="0"/>
              <a:t> внимание</a:t>
            </a:r>
            <a:r>
              <a:rPr lang="en-GB" dirty="0"/>
              <a:t>.</a:t>
            </a:r>
          </a:p>
          <a:p>
            <a:endParaRPr lang="en-GB" dirty="0"/>
          </a:p>
          <a:p>
            <a:r>
              <a:rPr lang="ru-RU" dirty="0"/>
              <a:t>К числу наименее обсуждаемых проблем относится </a:t>
            </a:r>
            <a:r>
              <a:rPr lang="ru-RU" b="1" u="sng" dirty="0"/>
              <a:t>политика в области социальных</a:t>
            </a:r>
            <a:r>
              <a:rPr lang="ru-RU" b="1" u="sng" baseline="0" dirty="0"/>
              <a:t> последствий ЗР</a:t>
            </a:r>
            <a:r>
              <a:rPr lang="en-GB" dirty="0"/>
              <a:t>: </a:t>
            </a:r>
            <a:r>
              <a:rPr lang="ru-RU" dirty="0"/>
              <a:t>только </a:t>
            </a:r>
            <a:r>
              <a:rPr lang="en-GB" dirty="0"/>
              <a:t>19 </a:t>
            </a:r>
            <a:r>
              <a:rPr lang="ru-RU" dirty="0"/>
              <a:t>обзоров затронули эту проблему в плане потенциальных рынков труда и 12 упомянули влияние на домохозяйства.</a:t>
            </a:r>
            <a:r>
              <a:rPr lang="en-GB" dirty="0"/>
              <a:t> </a:t>
            </a:r>
            <a:r>
              <a:rPr lang="ru-RU" dirty="0"/>
              <a:t>Учитывая требования и необходимость решать проблему справедливости в связи  реформами и ростом неравенства доходов, эффекты в сфере распределения ЗР могли бы играть большую </a:t>
            </a:r>
            <a:r>
              <a:rPr lang="ru-RU" dirty="0" err="1"/>
              <a:t>рль</a:t>
            </a:r>
            <a:r>
              <a:rPr lang="ru-RU" dirty="0"/>
              <a:t> в </a:t>
            </a:r>
            <a:r>
              <a:rPr lang="ru-RU"/>
              <a:t>рекомендациях ОЭСР</a:t>
            </a:r>
            <a:r>
              <a:rPr lang="en-GB"/>
              <a:t>.</a:t>
            </a:r>
            <a:endParaRPr lang="en-GB" dirty="0"/>
          </a:p>
        </p:txBody>
      </p:sp>
      <p:sp>
        <p:nvSpPr>
          <p:cNvPr id="4" name="Slide Number Placeholder 3"/>
          <p:cNvSpPr>
            <a:spLocks noGrp="1"/>
          </p:cNvSpPr>
          <p:nvPr>
            <p:ph type="sldNum" sz="quarter" idx="10"/>
          </p:nvPr>
        </p:nvSpPr>
        <p:spPr/>
        <p:txBody>
          <a:bodyPr/>
          <a:lstStyle/>
          <a:p>
            <a:fld id="{E6452690-95C9-401E-B35B-D7D1B442AC6A}"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1384370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b="1" i="0" u="none" strike="noStrike" kern="1200" baseline="0" dirty="0">
                <a:solidFill>
                  <a:schemeClr val="tx1"/>
                </a:solidFill>
                <a:latin typeface="+mn-lt"/>
                <a:ea typeface="+mn-ea"/>
                <a:cs typeface="+mn-cs"/>
              </a:rPr>
              <a:t>Урок</a:t>
            </a:r>
            <a:r>
              <a:rPr lang="en-US" sz="1200" b="1" i="0" u="none" strike="noStrike" kern="1200" baseline="0" dirty="0">
                <a:solidFill>
                  <a:schemeClr val="tx1"/>
                </a:solidFill>
                <a:latin typeface="+mn-lt"/>
                <a:ea typeface="+mn-ea"/>
                <a:cs typeface="+mn-cs"/>
              </a:rPr>
              <a:t> 1: </a:t>
            </a:r>
            <a:r>
              <a:rPr lang="ru-RU" sz="1200" b="1" i="0" u="none" strike="noStrike" kern="1200" baseline="0" dirty="0">
                <a:solidFill>
                  <a:schemeClr val="tx1"/>
                </a:solidFill>
                <a:latin typeface="+mn-lt"/>
                <a:ea typeface="+mn-ea"/>
                <a:cs typeface="+mn-cs"/>
              </a:rPr>
              <a:t>Пример в контексте ОЭСР как организации</a:t>
            </a:r>
            <a:r>
              <a:rPr lang="en-US" sz="1200" b="1" i="0" u="none" strike="noStrike" kern="1200" baseline="0" dirty="0">
                <a:solidFill>
                  <a:schemeClr val="tx1"/>
                </a:solidFill>
                <a:latin typeface="+mn-lt"/>
                <a:ea typeface="+mn-ea"/>
                <a:cs typeface="+mn-cs"/>
              </a:rPr>
              <a:t>---</a:t>
            </a:r>
            <a:r>
              <a:rPr lang="ru-RU" sz="1200" b="1" i="0" u="none" strike="noStrike" kern="1200" baseline="0" dirty="0">
                <a:solidFill>
                  <a:schemeClr val="tx1"/>
                </a:solidFill>
                <a:latin typeface="+mn-lt"/>
                <a:ea typeface="+mn-ea"/>
                <a:cs typeface="+mn-cs"/>
              </a:rPr>
              <a:t>Главный экономист ОЭСР задействован в проблематике ЗР, разделяя ответственность с Директором Департамента по ОС</a:t>
            </a:r>
            <a:r>
              <a:rPr lang="en-US" sz="1200" b="1" i="0" u="none" strike="noStrike" kern="1200" baseline="0" dirty="0">
                <a:solidFill>
                  <a:schemeClr val="tx1"/>
                </a:solidFill>
                <a:latin typeface="+mn-lt"/>
                <a:ea typeface="+mn-ea"/>
                <a:cs typeface="+mn-cs"/>
              </a:rPr>
              <a:t>. </a:t>
            </a:r>
            <a:r>
              <a:rPr lang="ru-RU" sz="1200" b="0" i="0" u="none" strike="noStrike" kern="1200" baseline="0" dirty="0">
                <a:solidFill>
                  <a:schemeClr val="tx1"/>
                </a:solidFill>
                <a:latin typeface="+mn-lt"/>
                <a:ea typeface="+mn-ea"/>
                <a:cs typeface="+mn-cs"/>
              </a:rPr>
              <a:t>Таким образом, указание в области интеграции целей ЗР в работу Департамента экономики идет с самого верха</a:t>
            </a:r>
            <a:r>
              <a:rPr lang="ru-RU" sz="1200" b="1" i="0" u="none" strike="noStrike" kern="1200" baseline="0" dirty="0">
                <a:solidFill>
                  <a:schemeClr val="tx1"/>
                </a:solidFill>
                <a:latin typeface="+mn-lt"/>
                <a:ea typeface="+mn-ea"/>
                <a:cs typeface="+mn-cs"/>
              </a:rPr>
              <a:t>. </a:t>
            </a:r>
            <a:r>
              <a:rPr lang="ru-RU" sz="1200" b="0" i="0" u="none" strike="noStrike" kern="1200" baseline="0" dirty="0">
                <a:solidFill>
                  <a:schemeClr val="tx1"/>
                </a:solidFill>
                <a:latin typeface="+mn-lt"/>
                <a:ea typeface="+mn-ea"/>
                <a:cs typeface="+mn-cs"/>
              </a:rPr>
              <a:t>Урок сводится к тому, что стратегическое направление высокого уровня имеет значение!</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A54DC0C-3BEE-4982-83A7-680A0A9F689B}" type="slidenum">
              <a:rPr lang="en-US" smtClean="0"/>
              <a:pPr>
                <a:defRPr/>
              </a:pPr>
              <a:t>18</a:t>
            </a:fld>
            <a:endParaRPr lang="en-US" dirty="0"/>
          </a:p>
        </p:txBody>
      </p:sp>
    </p:spTree>
    <p:extLst>
      <p:ext uri="{BB962C8B-B14F-4D97-AF65-F5344CB8AC3E}">
        <p14:creationId xmlns:p14="http://schemas.microsoft.com/office/powerpoint/2010/main" val="1939068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1E08EA-83E9-4229-B3E4-281C115A20D1}" type="slidenum">
              <a:rPr lang="en-GB" smtClean="0"/>
              <a:t>19</a:t>
            </a:fld>
            <a:endParaRPr lang="en-GB" dirty="0"/>
          </a:p>
        </p:txBody>
      </p:sp>
    </p:spTree>
    <p:extLst>
      <p:ext uri="{BB962C8B-B14F-4D97-AF65-F5344CB8AC3E}">
        <p14:creationId xmlns:p14="http://schemas.microsoft.com/office/powerpoint/2010/main" val="372995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452690-95C9-401E-B35B-D7D1B442AC6A}" type="slidenum">
              <a:rPr lang="en-GB" smtClean="0"/>
              <a:t>2</a:t>
            </a:fld>
            <a:endParaRPr lang="en-GB" dirty="0"/>
          </a:p>
        </p:txBody>
      </p:sp>
      <p:sp>
        <p:nvSpPr>
          <p:cNvPr id="5" name="Notes Placeholder 4"/>
          <p:cNvSpPr>
            <a:spLocks noGrp="1"/>
          </p:cNvSpPr>
          <p:nvPr>
            <p:ph type="body" sz="quarter" idx="11"/>
          </p:nvPr>
        </p:nvSpPr>
        <p:spPr/>
        <p:txBody>
          <a:bodyPr/>
          <a:lstStyle/>
          <a:p>
            <a:pPr marL="171903" indent="-171903">
              <a:buFont typeface="Arial" panose="020B0604020202020204" pitchFamily="34" charset="0"/>
              <a:buChar char="•"/>
            </a:pPr>
            <a:endParaRPr lang="en-GB" sz="1100" dirty="0"/>
          </a:p>
          <a:p>
            <a:pPr marL="171922" indent="-171922">
              <a:buFont typeface="Arial" panose="020B0604020202020204" pitchFamily="34" charset="0"/>
              <a:buChar char="•"/>
            </a:pPr>
            <a:r>
              <a:rPr lang="ru-RU" sz="1800" dirty="0"/>
              <a:t>Данный треугольник представляет видение экономического роста со стороны ОЭСР. Стандартное определение экономического роста не в полной мере отражает потенциальное влияние деградации окружающей среды и благосостояния. В дополнение к </a:t>
            </a:r>
            <a:r>
              <a:rPr lang="ru-RU" sz="1800" b="1" dirty="0"/>
              <a:t>росту производительности</a:t>
            </a:r>
            <a:r>
              <a:rPr lang="en-GB" sz="1800" dirty="0"/>
              <a:t>, </a:t>
            </a:r>
            <a:r>
              <a:rPr lang="ru-RU" sz="1800" dirty="0"/>
              <a:t>повестка</a:t>
            </a:r>
            <a:r>
              <a:rPr lang="ru-RU" sz="1800" baseline="0" dirty="0"/>
              <a:t> дня в области роста должна учитывать </a:t>
            </a:r>
            <a:r>
              <a:rPr lang="ru-RU" sz="1800" b="1" dirty="0"/>
              <a:t>роль природного капитала</a:t>
            </a:r>
            <a:r>
              <a:rPr lang="en-GB" sz="1800" dirty="0"/>
              <a:t>, </a:t>
            </a:r>
            <a:r>
              <a:rPr lang="ru-RU" sz="1800" dirty="0"/>
              <a:t>а также последствия</a:t>
            </a:r>
            <a:r>
              <a:rPr lang="ru-RU" sz="1800" baseline="0" dirty="0"/>
              <a:t> роста производительности для физической окружающей среды. Рост должен также быть </a:t>
            </a:r>
            <a:r>
              <a:rPr lang="ru-RU" sz="1800" b="1" dirty="0"/>
              <a:t>инклюзивным,</a:t>
            </a:r>
            <a:r>
              <a:rPr lang="ru-RU" sz="1800" b="0" dirty="0"/>
              <a:t> и ОЭСР в своей параллельной работе стремится к расширить концепцию процветания, чтобы учесть доходы и другие виды неравенства. </a:t>
            </a:r>
            <a:r>
              <a:rPr lang="en-GB" sz="1800" dirty="0"/>
              <a:t> </a:t>
            </a:r>
          </a:p>
          <a:p>
            <a:endParaRPr lang="en-US" sz="1800" b="1"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4053337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ctr"/>
            <a:r>
              <a:rPr lang="ru-RU" sz="1600" dirty="0">
                <a:solidFill>
                  <a:srgbClr val="000000"/>
                </a:solidFill>
                <a:latin typeface="Calibri" pitchFamily="34" charset="0"/>
              </a:rPr>
              <a:t>Зеленый рост означает стимулирование </a:t>
            </a:r>
            <a:r>
              <a:rPr lang="ru-RU" sz="1600" b="1" dirty="0">
                <a:solidFill>
                  <a:schemeClr val="accent3"/>
                </a:solidFill>
                <a:latin typeface="Calibri" panose="020F0502020204030204" pitchFamily="34" charset="0"/>
              </a:rPr>
              <a:t>экономического роста</a:t>
            </a:r>
            <a:r>
              <a:rPr lang="en-GB" sz="1600" b="1" dirty="0">
                <a:solidFill>
                  <a:schemeClr val="accent3"/>
                </a:solidFill>
                <a:latin typeface="Calibri" panose="020F0502020204030204" pitchFamily="34" charset="0"/>
              </a:rPr>
              <a:t> </a:t>
            </a:r>
            <a:r>
              <a:rPr lang="ru-RU" sz="1600" dirty="0">
                <a:solidFill>
                  <a:srgbClr val="000000"/>
                </a:solidFill>
                <a:latin typeface="Calibri" pitchFamily="34" charset="0"/>
              </a:rPr>
              <a:t>и развития при одновременном обеспечении того, что </a:t>
            </a:r>
            <a:r>
              <a:rPr lang="ru-RU" sz="1600" b="1" dirty="0">
                <a:solidFill>
                  <a:schemeClr val="accent3"/>
                </a:solidFill>
                <a:latin typeface="Calibri" panose="020F0502020204030204" pitchFamily="34" charset="0"/>
              </a:rPr>
              <a:t>природные активы</a:t>
            </a:r>
            <a:r>
              <a:rPr lang="en-GB" sz="1600" b="1" dirty="0">
                <a:solidFill>
                  <a:schemeClr val="accent3"/>
                </a:solidFill>
                <a:latin typeface="Calibri" panose="020F0502020204030204" pitchFamily="34" charset="0"/>
              </a:rPr>
              <a:t> </a:t>
            </a:r>
            <a:r>
              <a:rPr lang="ru-RU" sz="1600" dirty="0">
                <a:solidFill>
                  <a:srgbClr val="000000"/>
                </a:solidFill>
                <a:latin typeface="Calibri" pitchFamily="34" charset="0"/>
              </a:rPr>
              <a:t>продолжают предоставлять ресурсы и экологические услуги, от которых зависит наше </a:t>
            </a:r>
            <a:r>
              <a:rPr lang="ru-RU" sz="1600" b="1" dirty="0">
                <a:solidFill>
                  <a:schemeClr val="accent3"/>
                </a:solidFill>
                <a:latin typeface="Calibri" pitchFamily="34" charset="0"/>
              </a:rPr>
              <a:t>благосостояние</a:t>
            </a:r>
            <a:r>
              <a:rPr lang="en-GB" sz="1600" dirty="0">
                <a:solidFill>
                  <a:srgbClr val="000000"/>
                </a:solidFill>
                <a:latin typeface="Calibri" pitchFamily="34" charset="0"/>
              </a:rPr>
              <a:t>.</a:t>
            </a:r>
          </a:p>
          <a:p>
            <a:pPr algn="ctr"/>
            <a:endParaRPr lang="en-GB" sz="1600" dirty="0">
              <a:solidFill>
                <a:srgbClr val="000000"/>
              </a:solidFill>
              <a:latin typeface="Calibri" pitchFamily="34" charset="0"/>
            </a:endParaRPr>
          </a:p>
          <a:p>
            <a:pPr algn="ctr"/>
            <a:r>
              <a:rPr lang="en-GB" sz="1600" dirty="0">
                <a:solidFill>
                  <a:srgbClr val="000000"/>
                </a:solidFill>
                <a:latin typeface="Calibri" pitchFamily="34" charset="0"/>
              </a:rPr>
              <a:t> </a:t>
            </a:r>
            <a:r>
              <a:rPr lang="ru-RU" sz="1600" dirty="0">
                <a:solidFill>
                  <a:srgbClr val="000000"/>
                </a:solidFill>
                <a:latin typeface="Calibri" pitchFamily="34" charset="0"/>
              </a:rPr>
              <a:t>Для этого он должен стимулировать</a:t>
            </a:r>
            <a:r>
              <a:rPr lang="en-GB" sz="1600" dirty="0">
                <a:solidFill>
                  <a:srgbClr val="000000"/>
                </a:solidFill>
                <a:latin typeface="Calibri" pitchFamily="34" charset="0"/>
              </a:rPr>
              <a:t> </a:t>
            </a:r>
            <a:r>
              <a:rPr lang="en-GB" sz="1600" b="1" dirty="0" err="1">
                <a:solidFill>
                  <a:schemeClr val="accent3"/>
                </a:solidFill>
                <a:latin typeface="Calibri" pitchFamily="34" charset="0"/>
              </a:rPr>
              <a:t>i</a:t>
            </a:r>
            <a:r>
              <a:rPr lang="ru-RU" sz="1600" b="1" dirty="0">
                <a:solidFill>
                  <a:schemeClr val="accent3"/>
                </a:solidFill>
                <a:latin typeface="Calibri" pitchFamily="34" charset="0"/>
              </a:rPr>
              <a:t>инвестиции</a:t>
            </a:r>
            <a:r>
              <a:rPr lang="en-US" sz="1600" b="1" baseline="0" dirty="0">
                <a:solidFill>
                  <a:schemeClr val="accent3"/>
                </a:solidFill>
                <a:latin typeface="Calibri" pitchFamily="34" charset="0"/>
              </a:rPr>
              <a:t> </a:t>
            </a:r>
            <a:r>
              <a:rPr lang="ru-RU" sz="1600" dirty="0">
                <a:solidFill>
                  <a:srgbClr val="000000"/>
                </a:solidFill>
                <a:latin typeface="Calibri" pitchFamily="34" charset="0"/>
              </a:rPr>
              <a:t>и</a:t>
            </a:r>
            <a:r>
              <a:rPr lang="en-GB" sz="1600" dirty="0">
                <a:solidFill>
                  <a:srgbClr val="000000"/>
                </a:solidFill>
                <a:latin typeface="Calibri" pitchFamily="34" charset="0"/>
              </a:rPr>
              <a:t> </a:t>
            </a:r>
            <a:r>
              <a:rPr lang="en-GB" sz="1600" b="1" dirty="0" err="1">
                <a:solidFill>
                  <a:schemeClr val="accent3"/>
                </a:solidFill>
                <a:latin typeface="Calibri" pitchFamily="34" charset="0"/>
              </a:rPr>
              <a:t>i</a:t>
            </a:r>
            <a:r>
              <a:rPr lang="ru-RU" sz="1600" b="1" dirty="0">
                <a:solidFill>
                  <a:schemeClr val="accent3"/>
                </a:solidFill>
                <a:latin typeface="Calibri" pitchFamily="34" charset="0"/>
              </a:rPr>
              <a:t>инновации,</a:t>
            </a:r>
            <a:r>
              <a:rPr lang="en-GB" sz="1600" b="1" dirty="0">
                <a:solidFill>
                  <a:schemeClr val="accent3"/>
                </a:solidFill>
                <a:latin typeface="Calibri" pitchFamily="34" charset="0"/>
              </a:rPr>
              <a:t> </a:t>
            </a:r>
            <a:r>
              <a:rPr lang="en-GB" sz="1600" dirty="0">
                <a:solidFill>
                  <a:srgbClr val="000000"/>
                </a:solidFill>
                <a:latin typeface="Calibri" pitchFamily="34" charset="0"/>
              </a:rPr>
              <a:t>w</a:t>
            </a:r>
            <a:r>
              <a:rPr lang="ru-RU" sz="1600" dirty="0">
                <a:solidFill>
                  <a:srgbClr val="000000"/>
                </a:solidFill>
                <a:latin typeface="Calibri" pitchFamily="34" charset="0"/>
              </a:rPr>
              <a:t>которые будут поддерживать устойчивый рост и стимулировать</a:t>
            </a:r>
            <a:r>
              <a:rPr lang="ru-RU" sz="1600" baseline="0" dirty="0">
                <a:solidFill>
                  <a:srgbClr val="000000"/>
                </a:solidFill>
                <a:latin typeface="Calibri" pitchFamily="34" charset="0"/>
              </a:rPr>
              <a:t> новые </a:t>
            </a:r>
            <a:r>
              <a:rPr lang="en-GB" sz="1600" b="1" dirty="0">
                <a:solidFill>
                  <a:schemeClr val="accent3"/>
                </a:solidFill>
                <a:latin typeface="Calibri" panose="020F0502020204030204" pitchFamily="34" charset="0"/>
              </a:rPr>
              <a:t>e</a:t>
            </a:r>
            <a:r>
              <a:rPr lang="ru-RU" sz="1600" b="1" dirty="0">
                <a:solidFill>
                  <a:schemeClr val="accent3"/>
                </a:solidFill>
                <a:latin typeface="Calibri" panose="020F0502020204030204" pitchFamily="34" charset="0"/>
              </a:rPr>
              <a:t>эконмические возможности</a:t>
            </a:r>
            <a:r>
              <a:rPr lang="en-GB" sz="1400" dirty="0">
                <a:latin typeface="Calibri" panose="020F0502020204030204" pitchFamily="34" charset="0"/>
              </a:rPr>
              <a:t>.</a:t>
            </a:r>
          </a:p>
          <a:p>
            <a:endParaRPr lang="en-US" sz="1600" dirty="0"/>
          </a:p>
          <a:p>
            <a:r>
              <a:rPr lang="ru-RU" sz="1600" dirty="0"/>
              <a:t>Первоначальный акцент был сделан на экономической и экологической составляющих устойчивого развития</a:t>
            </a:r>
            <a:r>
              <a:rPr lang="en-US" sz="1600" dirty="0"/>
              <a:t>:</a:t>
            </a:r>
          </a:p>
          <a:p>
            <a:endParaRPr lang="en-US" sz="1600" dirty="0"/>
          </a:p>
          <a:p>
            <a:pPr marL="170936" indent="-170936">
              <a:buFont typeface="Arial" panose="020B0604020202020204" pitchFamily="34" charset="0"/>
              <a:buChar char="•"/>
            </a:pPr>
            <a:r>
              <a:rPr lang="en-US" sz="1600" dirty="0"/>
              <a:t> </a:t>
            </a:r>
            <a:r>
              <a:rPr lang="ru-RU" sz="1600" dirty="0"/>
              <a:t>Экономическая и экологическая политика должны стать </a:t>
            </a:r>
            <a:r>
              <a:rPr lang="ru-RU" sz="1600" dirty="0" err="1"/>
              <a:t>взаимоукрепляющими</a:t>
            </a:r>
            <a:r>
              <a:rPr lang="en-US" sz="1600" dirty="0"/>
              <a:t> </a:t>
            </a:r>
          </a:p>
          <a:p>
            <a:pPr marL="170936" indent="-170936">
              <a:buFont typeface="Arial" panose="020B0604020202020204" pitchFamily="34" charset="0"/>
              <a:buChar char="•"/>
            </a:pPr>
            <a:r>
              <a:rPr lang="ru-RU" sz="1600" dirty="0"/>
              <a:t>Экономика должна стать более </a:t>
            </a:r>
            <a:r>
              <a:rPr lang="ru-RU" sz="1600" dirty="0" err="1"/>
              <a:t>ресурсоэффективной</a:t>
            </a:r>
            <a:endParaRPr lang="en-US" sz="1600" dirty="0"/>
          </a:p>
          <a:p>
            <a:pPr marL="170936" indent="-170936">
              <a:buFont typeface="Arial" panose="020B0604020202020204" pitchFamily="34" charset="0"/>
              <a:buChar char="•"/>
            </a:pPr>
            <a:endParaRPr lang="en-US" sz="1600" dirty="0"/>
          </a:p>
          <a:p>
            <a:pPr marL="0" indent="0">
              <a:buFont typeface="Wingdings" panose="05000000000000000000" pitchFamily="2" charset="2"/>
              <a:buNone/>
            </a:pPr>
            <a:r>
              <a:rPr lang="ru-RU" sz="1600" dirty="0"/>
              <a:t>Тем не менее, стало очевидным, что для того, чтобы любые</a:t>
            </a:r>
            <a:r>
              <a:rPr lang="ru-RU" sz="1600" baseline="0" dirty="0"/>
              <a:t> зеленые реформы </a:t>
            </a:r>
            <a:r>
              <a:rPr lang="ru-RU" sz="1600" dirty="0"/>
              <a:t>быть успешными, странам</a:t>
            </a:r>
            <a:r>
              <a:rPr lang="ru-RU" sz="1600" baseline="0" dirty="0"/>
              <a:t> необходимо учитывать социальные аспекты</a:t>
            </a:r>
            <a:r>
              <a:rPr lang="en-US" sz="1600" baseline="0" dirty="0"/>
              <a:t>/</a:t>
            </a:r>
            <a:r>
              <a:rPr lang="ru-RU" sz="1600" baseline="0" dirty="0"/>
              <a:t>аспекты </a:t>
            </a:r>
            <a:r>
              <a:rPr lang="ru-RU" sz="1600" baseline="0" dirty="0" err="1"/>
              <a:t>инклюзивности</a:t>
            </a:r>
            <a:r>
              <a:rPr lang="ru-RU" sz="1600" baseline="0" dirty="0"/>
              <a:t> одновременны </a:t>
            </a:r>
            <a:r>
              <a:rPr lang="en-GB" sz="1600" baseline="0" dirty="0"/>
              <a:t>(</a:t>
            </a:r>
            <a:r>
              <a:rPr lang="ru-RU" sz="1600" baseline="0" dirty="0"/>
              <a:t>Все три составляющие треугольника должны рассматриваться одновременно</a:t>
            </a:r>
            <a:r>
              <a:rPr lang="en-GB" sz="1600" baseline="0" dirty="0"/>
              <a:t>).</a:t>
            </a:r>
            <a:endParaRPr lang="en-GB" sz="1600" dirty="0"/>
          </a:p>
        </p:txBody>
      </p:sp>
      <p:sp>
        <p:nvSpPr>
          <p:cNvPr id="4" name="Slide Number Placeholder 3"/>
          <p:cNvSpPr>
            <a:spLocks noGrp="1"/>
          </p:cNvSpPr>
          <p:nvPr>
            <p:ph type="sldNum" sz="quarter" idx="10"/>
          </p:nvPr>
        </p:nvSpPr>
        <p:spPr/>
        <p:txBody>
          <a:bodyPr/>
          <a:lstStyle/>
          <a:p>
            <a:pPr>
              <a:defRPr/>
            </a:pPr>
            <a:fld id="{6315A446-0F6F-46C0-AA9A-473ADD401C41}" type="slidenum">
              <a:rPr lang="en-US" smtClean="0"/>
              <a:pPr>
                <a:defRPr/>
              </a:pPr>
              <a:t>3</a:t>
            </a:fld>
            <a:endParaRPr lang="en-US" dirty="0"/>
          </a:p>
        </p:txBody>
      </p:sp>
    </p:spTree>
    <p:extLst>
      <p:ext uri="{BB962C8B-B14F-4D97-AF65-F5344CB8AC3E}">
        <p14:creationId xmlns:p14="http://schemas.microsoft.com/office/powerpoint/2010/main" val="4112849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2" name="Slide Number Placeholder 3"/>
          <p:cNvSpPr txBox="1">
            <a:spLocks noChangeArrowheads="1"/>
          </p:cNvSpPr>
          <p:nvPr/>
        </p:nvSpPr>
        <p:spPr bwMode="auto">
          <a:xfrm>
            <a:off x="3848104" y="9408804"/>
            <a:ext cx="2944813" cy="49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226EC3A-980F-4BF4-8E2D-B78884D9D006}" type="slidenum">
              <a:rPr lang="en-US" altLang="en-US" sz="1200">
                <a:solidFill>
                  <a:srgbClr val="000000"/>
                </a:solidFill>
              </a:rPr>
              <a:pPr algn="r" eaLnBrk="1" hangingPunct="1"/>
              <a:t>4</a:t>
            </a:fld>
            <a:endParaRPr lang="en-US" altLang="en-US" sz="1200" dirty="0">
              <a:solidFill>
                <a:srgbClr val="000000"/>
              </a:solidFill>
            </a:endParaRPr>
          </a:p>
        </p:txBody>
      </p:sp>
      <p:sp>
        <p:nvSpPr>
          <p:cNvPr id="2" name="Notes Placeholder 1"/>
          <p:cNvSpPr>
            <a:spLocks noGrp="1"/>
          </p:cNvSpPr>
          <p:nvPr>
            <p:ph type="body" sz="quarter" idx="10"/>
          </p:nvPr>
        </p:nvSpPr>
        <p:spPr/>
        <p:txBody>
          <a:bodyPr/>
          <a:lstStyle/>
          <a:p>
            <a:pPr marL="171400" marR="0" lvl="1" indent="-171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100" dirty="0"/>
              <a:t>Отправной точкой для работы ОЭСР в области зеленого роста является то, что </a:t>
            </a:r>
            <a:r>
              <a:rPr lang="en-GB" sz="1100" dirty="0"/>
              <a:t>“</a:t>
            </a:r>
            <a:r>
              <a:rPr lang="ru-RU" sz="1100" dirty="0"/>
              <a:t>Рост</a:t>
            </a:r>
            <a:r>
              <a:rPr lang="en-GB" sz="1100" dirty="0"/>
              <a:t>” </a:t>
            </a:r>
            <a:r>
              <a:rPr lang="ru-RU" sz="1100" dirty="0"/>
              <a:t>и</a:t>
            </a:r>
            <a:r>
              <a:rPr lang="en-GB" sz="1100" dirty="0"/>
              <a:t> “</a:t>
            </a:r>
            <a:r>
              <a:rPr lang="ru-RU" sz="1100" dirty="0" err="1"/>
              <a:t>Экологизация</a:t>
            </a:r>
            <a:r>
              <a:rPr lang="en-GB" sz="1100" dirty="0"/>
              <a:t>” </a:t>
            </a:r>
            <a:r>
              <a:rPr lang="ru-RU" sz="1100" dirty="0"/>
              <a:t>должны идти параллельно</a:t>
            </a:r>
            <a:r>
              <a:rPr lang="en-GB" sz="1100" dirty="0"/>
              <a:t>. </a:t>
            </a:r>
          </a:p>
          <a:p>
            <a:pPr marL="171400" marR="0" lvl="1" indent="-171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100" b="1" dirty="0"/>
              <a:t>Риски роста </a:t>
            </a:r>
            <a:r>
              <a:rPr lang="ru-RU" sz="1100" dirty="0"/>
              <a:t>возрастают по мере того, как традиционные модели роста оказывают негативное влияние на физическую окружающую среду, которая в конечном итоге лежит в основе благосостояния</a:t>
            </a:r>
            <a:r>
              <a:rPr lang="en-GB" sz="1100" dirty="0"/>
              <a:t>. [</a:t>
            </a:r>
            <a:r>
              <a:rPr lang="ru-RU" sz="1100" i="1" dirty="0"/>
              <a:t>Пример:</a:t>
            </a:r>
            <a:r>
              <a:rPr lang="en-GB" sz="1100" i="1" dirty="0"/>
              <a:t> </a:t>
            </a:r>
            <a:r>
              <a:rPr lang="ru-RU" sz="1100" i="1" dirty="0"/>
              <a:t>на глобальный ВВП оказывает влияние изменение климата</a:t>
            </a:r>
            <a:r>
              <a:rPr lang="en-GB" sz="1100" i="1" dirty="0"/>
              <a:t>:</a:t>
            </a:r>
            <a:r>
              <a:rPr lang="en-GB" sz="1100" dirty="0"/>
              <a:t> </a:t>
            </a:r>
            <a:r>
              <a:rPr lang="en-GB" sz="1100" i="1" dirty="0"/>
              <a:t>w</a:t>
            </a:r>
            <a:r>
              <a:rPr lang="ru-RU" sz="1100" i="1" dirty="0"/>
              <a:t>недостаток водных ресурсов, ухудшение ситуации с ограниченностью ресурсов, рост загрязнения, потеря биоразнообразия – </a:t>
            </a:r>
            <a:r>
              <a:rPr lang="ru-RU" sz="1100" i="1" dirty="0" err="1"/>
              <a:t>вс</a:t>
            </a:r>
            <a:r>
              <a:rPr lang="ru-RU" sz="1100" i="1" dirty="0"/>
              <a:t> </a:t>
            </a:r>
            <a:r>
              <a:rPr lang="ru-RU" sz="1100" i="1" dirty="0" err="1"/>
              <a:t>еэто</a:t>
            </a:r>
            <a:r>
              <a:rPr lang="ru-RU" sz="1100" i="1" dirty="0"/>
              <a:t> может подорвать рост</a:t>
            </a:r>
            <a:r>
              <a:rPr lang="en-GB" sz="1100" dirty="0"/>
              <a:t>]</a:t>
            </a:r>
          </a:p>
          <a:p>
            <a:pPr marL="171400" marR="0" lvl="1" indent="-171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100" dirty="0"/>
              <a:t>Неправильное управление и недооценка природных ресурсов могут привести к серьезным потерям человеческих ресурсов и в экономике</a:t>
            </a:r>
            <a:r>
              <a:rPr lang="en-US" sz="1100" dirty="0"/>
              <a:t>. </a:t>
            </a:r>
          </a:p>
          <a:p>
            <a:pPr marL="171400" marR="0" lvl="1" indent="-171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a:t>
            </a:r>
            <a:r>
              <a:rPr lang="ru-RU" sz="1100" dirty="0"/>
              <a:t>Пример</a:t>
            </a:r>
            <a:r>
              <a:rPr lang="en-US" sz="1100" dirty="0"/>
              <a:t>: </a:t>
            </a:r>
            <a:r>
              <a:rPr lang="ru-RU" sz="1100" dirty="0"/>
              <a:t>оцененный ущерб для общества от загрязнения воздуха вне помещений, в плане потери здоровья и жизни, оценивался в ОЭСР </a:t>
            </a:r>
            <a:r>
              <a:rPr lang="en-US" sz="1100" dirty="0"/>
              <a:t>1.7 </a:t>
            </a:r>
            <a:r>
              <a:rPr lang="ru-RU" sz="1100" dirty="0"/>
              <a:t>триллиона долларов США в</a:t>
            </a:r>
            <a:r>
              <a:rPr lang="en-US" sz="1100" dirty="0"/>
              <a:t> 2010 </a:t>
            </a:r>
            <a:r>
              <a:rPr lang="ru-RU" sz="1100" dirty="0"/>
              <a:t>году </a:t>
            </a:r>
            <a:r>
              <a:rPr lang="en-US" sz="1100" dirty="0"/>
              <a:t>(OECD), </a:t>
            </a:r>
            <a:r>
              <a:rPr lang="ru-RU" sz="1100" dirty="0"/>
              <a:t>в </a:t>
            </a:r>
            <a:r>
              <a:rPr lang="en-US" sz="1100" dirty="0"/>
              <a:t>1.3 </a:t>
            </a:r>
            <a:r>
              <a:rPr lang="ru-RU" sz="1100" dirty="0"/>
              <a:t>триллиона долларов в Китае и</a:t>
            </a:r>
            <a:r>
              <a:rPr lang="en-US" sz="1100" dirty="0"/>
              <a:t> </a:t>
            </a:r>
            <a:r>
              <a:rPr lang="ru-RU" sz="1100" dirty="0"/>
              <a:t>в</a:t>
            </a:r>
            <a:r>
              <a:rPr lang="en-US" sz="1100" dirty="0"/>
              <a:t> 2.5 </a:t>
            </a:r>
            <a:r>
              <a:rPr lang="ru-RU" sz="1100" dirty="0"/>
              <a:t>триллиона – в Индии</a:t>
            </a:r>
            <a:r>
              <a:rPr lang="en-US" sz="1100" dirty="0"/>
              <a:t> (</a:t>
            </a:r>
            <a:r>
              <a:rPr lang="ru-RU" sz="1100" dirty="0"/>
              <a:t>по оценке </a:t>
            </a:r>
            <a:r>
              <a:rPr lang="en-US" sz="1100" dirty="0"/>
              <a:t>2014 </a:t>
            </a:r>
            <a:r>
              <a:rPr lang="ru-RU" sz="1100" dirty="0"/>
              <a:t>года</a:t>
            </a:r>
            <a:r>
              <a:rPr lang="en-US" sz="1100" dirty="0"/>
              <a:t>- </a:t>
            </a:r>
            <a:r>
              <a:rPr lang="ru-RU" sz="1100" dirty="0"/>
              <a:t>Стоимость загрязнения воздуха</a:t>
            </a:r>
            <a:r>
              <a:rPr lang="en-US" sz="1100" dirty="0"/>
              <a:t>: </a:t>
            </a:r>
            <a:r>
              <a:rPr lang="ru-RU" sz="1100" dirty="0"/>
              <a:t>Влияние дорожного</a:t>
            </a:r>
            <a:r>
              <a:rPr lang="ru-RU" sz="1100" baseline="0" dirty="0"/>
              <a:t> транспорта на здоровье</a:t>
            </a:r>
            <a:r>
              <a:rPr lang="en-US" sz="1100" dirty="0"/>
              <a:t>)]. </a:t>
            </a:r>
          </a:p>
          <a:p>
            <a:pPr marL="171400" marR="0" lvl="1" indent="-171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dirty="0"/>
          </a:p>
          <a:p>
            <a:pPr lvl="1"/>
            <a:endParaRPr lang="en-GB" sz="1100" dirty="0"/>
          </a:p>
          <a:p>
            <a:pPr marL="171400" indent="-171400">
              <a:buFont typeface="Arial" panose="020B0604020202020204" pitchFamily="34" charset="0"/>
              <a:buChar char="•"/>
            </a:pPr>
            <a:r>
              <a:rPr lang="ru-RU" sz="1100" b="1" dirty="0"/>
              <a:t>Зеленый рост предоставляет возможности</a:t>
            </a:r>
            <a:r>
              <a:rPr lang="en-GB" sz="1100" dirty="0"/>
              <a:t>. </a:t>
            </a:r>
          </a:p>
          <a:p>
            <a:pPr lvl="1"/>
            <a:r>
              <a:rPr lang="en-GB" sz="1100" dirty="0"/>
              <a:t>[</a:t>
            </a:r>
            <a:r>
              <a:rPr lang="ru-RU" sz="1100" i="1" dirty="0"/>
              <a:t>Например,  путем выгод производительности, расширения рынка зеленых технологий, процессов и услуг, ростом доверия на рынке благодаря ясности экологической политики, стимулов для инноваций и роста эффективности</a:t>
            </a:r>
            <a:r>
              <a:rPr lang="en-GB" sz="1100" dirty="0"/>
              <a:t>]</a:t>
            </a:r>
          </a:p>
          <a:p>
            <a:pPr lvl="1"/>
            <a:endParaRPr lang="en-GB" sz="1100" dirty="0"/>
          </a:p>
          <a:p>
            <a:r>
              <a:rPr lang="en-GB" dirty="0">
                <a:solidFill>
                  <a:srgbClr val="000000"/>
                </a:solidFill>
                <a:latin typeface="Calibri" pitchFamily="34" charset="0"/>
              </a:rPr>
              <a:t>-</a:t>
            </a:r>
            <a:r>
              <a:rPr lang="ru-RU" dirty="0">
                <a:solidFill>
                  <a:srgbClr val="000000"/>
                </a:solidFill>
                <a:latin typeface="Calibri" pitchFamily="34" charset="0"/>
              </a:rPr>
              <a:t>Но это не означает, что переход к </a:t>
            </a:r>
            <a:r>
              <a:rPr lang="ru-RU" dirty="0" err="1">
                <a:solidFill>
                  <a:srgbClr val="000000"/>
                </a:solidFill>
                <a:latin typeface="Calibri" pitchFamily="34" charset="0"/>
              </a:rPr>
              <a:t>экологизации</a:t>
            </a:r>
            <a:r>
              <a:rPr lang="ru-RU" dirty="0">
                <a:solidFill>
                  <a:srgbClr val="000000"/>
                </a:solidFill>
                <a:latin typeface="Calibri" pitchFamily="34" charset="0"/>
              </a:rPr>
              <a:t> легок</a:t>
            </a:r>
            <a:r>
              <a:rPr lang="en-GB" dirty="0">
                <a:solidFill>
                  <a:srgbClr val="000000"/>
                </a:solidFill>
                <a:latin typeface="Calibri" pitchFamily="34" charset="0"/>
              </a:rPr>
              <a:t>. </a:t>
            </a:r>
            <a:r>
              <a:rPr lang="ru-RU" dirty="0">
                <a:solidFill>
                  <a:srgbClr val="000000"/>
                </a:solidFill>
                <a:latin typeface="Calibri" pitchFamily="34" charset="0"/>
              </a:rPr>
              <a:t>Переход к зеленому росту влечет за собой новые вызовы</a:t>
            </a:r>
            <a:r>
              <a:rPr lang="en-GB" baseline="0" dirty="0">
                <a:solidFill>
                  <a:srgbClr val="000000"/>
                </a:solidFill>
                <a:latin typeface="Calibri" pitchFamily="34" charset="0"/>
              </a:rPr>
              <a:t>. </a:t>
            </a:r>
            <a:r>
              <a:rPr lang="ru-RU" baseline="0" dirty="0">
                <a:solidFill>
                  <a:srgbClr val="000000"/>
                </a:solidFill>
                <a:latin typeface="Calibri" pitchFamily="34" charset="0"/>
              </a:rPr>
              <a:t>Это означает массивные структурные изменения по всей экономике</a:t>
            </a:r>
            <a:r>
              <a:rPr lang="en-GB" baseline="0" dirty="0">
                <a:solidFill>
                  <a:srgbClr val="000000"/>
                </a:solidFill>
                <a:latin typeface="Calibri" pitchFamily="34" charset="0"/>
              </a:rPr>
              <a:t>.</a:t>
            </a:r>
          </a:p>
          <a:p>
            <a:endParaRPr lang="en-GB" baseline="0" dirty="0">
              <a:solidFill>
                <a:srgbClr val="000000"/>
              </a:solidFill>
              <a:latin typeface="Calibri" pitchFamily="34" charset="0"/>
            </a:endParaRPr>
          </a:p>
          <a:p>
            <a:r>
              <a:rPr lang="en-GB" baseline="0" dirty="0">
                <a:solidFill>
                  <a:srgbClr val="000000"/>
                </a:solidFill>
                <a:latin typeface="Calibri" pitchFamily="34" charset="0"/>
              </a:rPr>
              <a:t>-T</a:t>
            </a:r>
            <a:r>
              <a:rPr lang="ru-RU" baseline="0" dirty="0">
                <a:solidFill>
                  <a:srgbClr val="000000"/>
                </a:solidFill>
                <a:latin typeface="Calibri" pitchFamily="34" charset="0"/>
              </a:rPr>
              <a:t>поэтому ЗР должен быть </a:t>
            </a:r>
            <a:r>
              <a:rPr lang="ru-RU" baseline="0" dirty="0" err="1">
                <a:solidFill>
                  <a:srgbClr val="000000"/>
                </a:solidFill>
                <a:latin typeface="Calibri" pitchFamily="34" charset="0"/>
              </a:rPr>
              <a:t>мультидисциплинарным</a:t>
            </a:r>
            <a:r>
              <a:rPr lang="ru-RU" baseline="0" dirty="0">
                <a:solidFill>
                  <a:srgbClr val="000000"/>
                </a:solidFill>
                <a:latin typeface="Calibri" pitchFamily="34" charset="0"/>
              </a:rPr>
              <a:t>, </a:t>
            </a:r>
            <a:r>
              <a:rPr lang="ru-RU" baseline="0" dirty="0" err="1">
                <a:solidFill>
                  <a:srgbClr val="000000"/>
                </a:solidFill>
                <a:latin typeface="Calibri" pitchFamily="34" charset="0"/>
              </a:rPr>
              <a:t>межсекторальным</a:t>
            </a:r>
            <a:r>
              <a:rPr lang="ru-RU" baseline="0" dirty="0">
                <a:solidFill>
                  <a:srgbClr val="000000"/>
                </a:solidFill>
                <a:latin typeface="Calibri" pitchFamily="34" charset="0"/>
              </a:rPr>
              <a:t>, а также требует вовлечения многих государственных ведомств. Это общеэкономический переход</a:t>
            </a:r>
            <a:endParaRPr lang="en-GB" baseline="0" dirty="0">
              <a:solidFill>
                <a:srgbClr val="000000"/>
              </a:solidFill>
              <a:latin typeface="Calibri" pitchFamily="34" charset="0"/>
            </a:endParaRPr>
          </a:p>
          <a:p>
            <a:endParaRPr lang="en-GB" baseline="0" dirty="0">
              <a:solidFill>
                <a:srgbClr val="000000"/>
              </a:solidFill>
              <a:latin typeface="Calibri" pitchFamily="34" charset="0"/>
            </a:endParaRPr>
          </a:p>
          <a:p>
            <a:r>
              <a:rPr lang="en-GB" baseline="0" dirty="0">
                <a:solidFill>
                  <a:srgbClr val="000000"/>
                </a:solidFill>
                <a:latin typeface="Calibri" pitchFamily="34" charset="0"/>
              </a:rPr>
              <a:t>-</a:t>
            </a:r>
            <a:r>
              <a:rPr lang="ru-RU" baseline="0" dirty="0">
                <a:solidFill>
                  <a:srgbClr val="000000"/>
                </a:solidFill>
                <a:latin typeface="Calibri" pitchFamily="34" charset="0"/>
              </a:rPr>
              <a:t>В рамках ОЭСР это означает вовлечение </a:t>
            </a:r>
            <a:r>
              <a:rPr lang="en-GB" baseline="0" dirty="0">
                <a:solidFill>
                  <a:srgbClr val="000000"/>
                </a:solidFill>
                <a:latin typeface="Calibri" pitchFamily="34" charset="0"/>
              </a:rPr>
              <a:t>29 </a:t>
            </a:r>
            <a:r>
              <a:rPr lang="ru-RU" baseline="0" dirty="0">
                <a:solidFill>
                  <a:srgbClr val="000000"/>
                </a:solidFill>
                <a:latin typeface="Calibri" pitchFamily="34" charset="0"/>
              </a:rPr>
              <a:t>политических комитетов</a:t>
            </a:r>
            <a:r>
              <a:rPr lang="en-GB" baseline="0" dirty="0">
                <a:solidFill>
                  <a:srgbClr val="000000"/>
                </a:solidFill>
                <a:latin typeface="Calibri" pitchFamily="34" charset="0"/>
              </a:rPr>
              <a:t>, </a:t>
            </a:r>
            <a:r>
              <a:rPr lang="ru-RU" baseline="0" dirty="0">
                <a:solidFill>
                  <a:srgbClr val="000000"/>
                </a:solidFill>
                <a:latin typeface="Calibri" pitchFamily="34" charset="0"/>
              </a:rPr>
              <a:t>в которых представлены различные министерства стран ОЭСР</a:t>
            </a:r>
            <a:r>
              <a:rPr lang="en-GB" baseline="0" dirty="0">
                <a:solidFill>
                  <a:srgbClr val="000000"/>
                </a:solidFill>
                <a:latin typeface="Calibri" pitchFamily="34" charset="0"/>
              </a:rPr>
              <a:t> (</a:t>
            </a:r>
            <a:r>
              <a:rPr lang="ru-RU" baseline="0" dirty="0">
                <a:solidFill>
                  <a:srgbClr val="000000"/>
                </a:solidFill>
                <a:latin typeface="Calibri" pitchFamily="34" charset="0"/>
              </a:rPr>
              <a:t>экономики, финансов, торговли, </a:t>
            </a:r>
            <a:r>
              <a:rPr lang="ru-RU" baseline="0" dirty="0" err="1">
                <a:solidFill>
                  <a:srgbClr val="000000"/>
                </a:solidFill>
                <a:latin typeface="Calibri" pitchFamily="34" charset="0"/>
              </a:rPr>
              <a:t>экологии,энергетики</a:t>
            </a:r>
            <a:r>
              <a:rPr lang="ru-RU" baseline="0" dirty="0">
                <a:solidFill>
                  <a:srgbClr val="000000"/>
                </a:solidFill>
                <a:latin typeface="Calibri" pitchFamily="34" charset="0"/>
              </a:rPr>
              <a:t> С</a:t>
            </a:r>
            <a:r>
              <a:rPr lang="en-US" baseline="0" dirty="0">
                <a:solidFill>
                  <a:srgbClr val="000000"/>
                </a:solidFill>
                <a:latin typeface="Calibri" pitchFamily="34" charset="0"/>
              </a:rPr>
              <a:t>/X</a:t>
            </a:r>
            <a:r>
              <a:rPr lang="ru-RU" baseline="0" dirty="0">
                <a:solidFill>
                  <a:srgbClr val="000000"/>
                </a:solidFill>
                <a:latin typeface="Calibri" pitchFamily="34" charset="0"/>
              </a:rPr>
              <a:t>, планирования и т.д.)</a:t>
            </a:r>
            <a:r>
              <a:rPr lang="en-GB" baseline="0" dirty="0">
                <a:solidFill>
                  <a:srgbClr val="000000"/>
                </a:solidFill>
                <a:latin typeface="Calibri" pitchFamily="34" charset="0"/>
              </a:rPr>
              <a:t> </a:t>
            </a:r>
            <a:r>
              <a:rPr lang="ru-RU" baseline="0" dirty="0">
                <a:solidFill>
                  <a:srgbClr val="000000"/>
                </a:solidFill>
                <a:latin typeface="Calibri" pitchFamily="34" charset="0"/>
              </a:rPr>
              <a:t>в работе ОЭСР по ЗР, которая проходит горизонтально и параллельно. </a:t>
            </a:r>
            <a:endParaRPr lang="en-GB" baseline="0" dirty="0">
              <a:solidFill>
                <a:srgbClr val="000000"/>
              </a:solidFill>
              <a:latin typeface="Calibri" pitchFamily="34" charset="0"/>
            </a:endParaRPr>
          </a:p>
          <a:p>
            <a:endParaRPr lang="en-GB" baseline="0" dirty="0">
              <a:solidFill>
                <a:srgbClr val="000000"/>
              </a:solidFill>
              <a:latin typeface="Calibri" pitchFamily="34" charset="0"/>
            </a:endParaRPr>
          </a:p>
          <a:p>
            <a:r>
              <a:rPr lang="en-GB" baseline="0" dirty="0">
                <a:solidFill>
                  <a:srgbClr val="000000"/>
                </a:solidFill>
                <a:latin typeface="Calibri" pitchFamily="34" charset="0"/>
              </a:rPr>
              <a:t>[</a:t>
            </a:r>
            <a:r>
              <a:rPr lang="ru-RU" baseline="0" dirty="0">
                <a:solidFill>
                  <a:srgbClr val="000000"/>
                </a:solidFill>
                <a:latin typeface="Calibri" pitchFamily="34" charset="0"/>
              </a:rPr>
              <a:t>Примеры</a:t>
            </a:r>
            <a:r>
              <a:rPr lang="en-GB" baseline="0" dirty="0">
                <a:solidFill>
                  <a:srgbClr val="000000"/>
                </a:solidFill>
                <a:latin typeface="Calibri" pitchFamily="34" charset="0"/>
              </a:rPr>
              <a:t>:</a:t>
            </a:r>
            <a:r>
              <a:rPr lang="en-US" dirty="0">
                <a:solidFill>
                  <a:srgbClr val="000000"/>
                </a:solidFill>
                <a:latin typeface="Calibri" pitchFamily="34" charset="0"/>
              </a:rPr>
              <a:t> T</a:t>
            </a:r>
            <a:r>
              <a:rPr lang="ru-RU" dirty="0">
                <a:solidFill>
                  <a:srgbClr val="000000"/>
                </a:solidFill>
                <a:latin typeface="Calibri" pitchFamily="34" charset="0"/>
              </a:rPr>
              <a:t>комитет по экономике и оценке</a:t>
            </a:r>
            <a:r>
              <a:rPr lang="en-US" dirty="0">
                <a:solidFill>
                  <a:srgbClr val="000000"/>
                </a:solidFill>
                <a:latin typeface="Calibri" pitchFamily="34" charset="0"/>
              </a:rPr>
              <a:t> (EDRC), </a:t>
            </a:r>
            <a:r>
              <a:rPr lang="ru-RU" dirty="0">
                <a:solidFill>
                  <a:srgbClr val="000000"/>
                </a:solidFill>
                <a:latin typeface="Calibri" pitchFamily="34" charset="0"/>
              </a:rPr>
              <a:t>Комитет экологической политики</a:t>
            </a:r>
            <a:r>
              <a:rPr lang="en-US" dirty="0">
                <a:solidFill>
                  <a:srgbClr val="000000"/>
                </a:solidFill>
                <a:latin typeface="Calibri" pitchFamily="34" charset="0"/>
              </a:rPr>
              <a:t> - </a:t>
            </a:r>
            <a:r>
              <a:rPr lang="ru-RU" dirty="0">
                <a:solidFill>
                  <a:srgbClr val="000000"/>
                </a:solidFill>
                <a:latin typeface="Calibri" pitchFamily="34" charset="0"/>
              </a:rPr>
              <a:t>РГ</a:t>
            </a:r>
            <a:r>
              <a:rPr lang="en-US" dirty="0">
                <a:solidFill>
                  <a:srgbClr val="000000"/>
                </a:solidFill>
                <a:latin typeface="Calibri" pitchFamily="34" charset="0"/>
              </a:rPr>
              <a:t> No. 1 </a:t>
            </a:r>
            <a:r>
              <a:rPr lang="ru-RU" dirty="0">
                <a:solidFill>
                  <a:srgbClr val="000000"/>
                </a:solidFill>
                <a:latin typeface="Calibri" pitchFamily="34" charset="0"/>
              </a:rPr>
              <a:t>по анализу макро-экономической</a:t>
            </a:r>
            <a:r>
              <a:rPr lang="ru-RU" baseline="0" dirty="0">
                <a:solidFill>
                  <a:srgbClr val="000000"/>
                </a:solidFill>
                <a:latin typeface="Calibri" pitchFamily="34" charset="0"/>
              </a:rPr>
              <a:t> и структурной политики</a:t>
            </a:r>
            <a:r>
              <a:rPr lang="en-US" dirty="0">
                <a:solidFill>
                  <a:srgbClr val="000000"/>
                </a:solidFill>
                <a:latin typeface="Calibri" pitchFamily="34" charset="0"/>
              </a:rPr>
              <a:t> (EPC/WP1), </a:t>
            </a:r>
            <a:r>
              <a:rPr lang="ru-RU" dirty="0">
                <a:solidFill>
                  <a:srgbClr val="000000"/>
                </a:solidFill>
                <a:latin typeface="Calibri" pitchFamily="34" charset="0"/>
              </a:rPr>
              <a:t>Комитет экологической политики</a:t>
            </a:r>
            <a:r>
              <a:rPr lang="en-US" dirty="0">
                <a:solidFill>
                  <a:srgbClr val="000000"/>
                </a:solidFill>
                <a:latin typeface="Calibri" pitchFamily="34" charset="0"/>
              </a:rPr>
              <a:t>, Working Party on Integrating Environmental and Economic Policies (EPOC/WPIEEEP), Working Party on Climate, Investment and Development (EPOC/WPCID), Committee on Statistics and Statistical Policy (CSSP), Committee for Scientific and Technological Policy (CSTP), Investment Committee (IC), Development Assistance Committee Network on Environment and Development Co-operation (DAC/ENVIRONET), Committee on Industry, Innovation and Entrepreneurship (CIIE), Joint Meetings of Tax and Environment Experts (JMTEE), Working Party on Environmental Information (WPEI) and Working Party on Biodiversity, Water and Ecosystems (WPBWE), etc.] </a:t>
            </a:r>
          </a:p>
          <a:p>
            <a:endParaRPr lang="en-US" dirty="0">
              <a:solidFill>
                <a:srgbClr val="000000"/>
              </a:solidFill>
              <a:latin typeface="Calibri" pitchFamily="34" charset="0"/>
            </a:endParaRPr>
          </a:p>
          <a:p>
            <a:endParaRPr lang="en-GB" dirty="0">
              <a:solidFill>
                <a:srgbClr val="000000"/>
              </a:solidFill>
              <a:latin typeface="Calibri" pitchFamily="34" charset="0"/>
            </a:endParaRPr>
          </a:p>
          <a:p>
            <a:endParaRPr lang="en-GB" dirty="0"/>
          </a:p>
        </p:txBody>
      </p:sp>
    </p:spTree>
    <p:extLst>
      <p:ext uri="{BB962C8B-B14F-4D97-AF65-F5344CB8AC3E}">
        <p14:creationId xmlns:p14="http://schemas.microsoft.com/office/powerpoint/2010/main" val="1152886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2" name="Slide Number Placeholder 3"/>
          <p:cNvSpPr txBox="1">
            <a:spLocks noChangeArrowheads="1"/>
          </p:cNvSpPr>
          <p:nvPr/>
        </p:nvSpPr>
        <p:spPr bwMode="auto">
          <a:xfrm>
            <a:off x="3848105" y="9408805"/>
            <a:ext cx="2944813" cy="49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226EC3A-980F-4BF4-8E2D-B78884D9D006}" type="slidenum">
              <a:rPr lang="en-US" altLang="en-US" sz="1200">
                <a:solidFill>
                  <a:srgbClr val="000000"/>
                </a:solidFill>
              </a:rPr>
              <a:pPr algn="r" eaLnBrk="1" hangingPunct="1"/>
              <a:t>5</a:t>
            </a:fld>
            <a:endParaRPr lang="en-US" altLang="en-US" sz="1200" dirty="0">
              <a:solidFill>
                <a:srgbClr val="000000"/>
              </a:solidFill>
            </a:endParaRPr>
          </a:p>
        </p:txBody>
      </p:sp>
      <p:sp>
        <p:nvSpPr>
          <p:cNvPr id="2" name="Notes Placeholder 1"/>
          <p:cNvSpPr>
            <a:spLocks noGrp="1"/>
          </p:cNvSpPr>
          <p:nvPr>
            <p:ph type="body" sz="quarter" idx="10"/>
          </p:nvPr>
        </p:nvSpPr>
        <p:spPr/>
        <p:txBody>
          <a:bodyPr/>
          <a:lstStyle/>
          <a:p>
            <a:pPr marL="171431" marR="0" indent="-17143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b="1" dirty="0"/>
              <a:t>В </a:t>
            </a:r>
            <a:r>
              <a:rPr lang="en-GB" sz="1400" b="1" dirty="0"/>
              <a:t>2009</a:t>
            </a:r>
            <a:r>
              <a:rPr lang="ru-RU" sz="1400" b="1" dirty="0"/>
              <a:t> г.</a:t>
            </a:r>
            <a:r>
              <a:rPr lang="en-GB" sz="1400" b="1" dirty="0"/>
              <a:t>, </a:t>
            </a:r>
            <a:r>
              <a:rPr lang="ru-RU" sz="1400" b="1" dirty="0"/>
              <a:t>министры ОЭСР договорились о консолидации усилий </a:t>
            </a:r>
            <a:r>
              <a:rPr lang="ru-RU" sz="1400" dirty="0"/>
              <a:t>для осуществления</a:t>
            </a:r>
            <a:r>
              <a:rPr lang="ru-RU" sz="1400" baseline="0" dirty="0"/>
              <a:t> ЗР как инструмента реагирования на финансовый кризис</a:t>
            </a:r>
            <a:r>
              <a:rPr lang="en-GB" sz="1400" dirty="0"/>
              <a:t>, </a:t>
            </a:r>
            <a:r>
              <a:rPr lang="ru-RU" sz="1400" dirty="0"/>
              <a:t>сознавая опасность возврата к модели </a:t>
            </a:r>
            <a:r>
              <a:rPr lang="en-GB" sz="1400" dirty="0"/>
              <a:t>“</a:t>
            </a:r>
            <a:r>
              <a:rPr lang="ru-RU" sz="1400" dirty="0"/>
              <a:t>бизнес</a:t>
            </a:r>
            <a:r>
              <a:rPr lang="ru-RU" sz="1400" baseline="0" dirty="0"/>
              <a:t> без перемен</a:t>
            </a:r>
            <a:r>
              <a:rPr lang="en-US" sz="1400" baseline="0" dirty="0"/>
              <a:t>”</a:t>
            </a:r>
            <a:r>
              <a:rPr lang="en-GB" sz="1400" dirty="0"/>
              <a:t>-</a:t>
            </a:r>
            <a:r>
              <a:rPr lang="ru-RU" sz="1400" b="1" dirty="0"/>
              <a:t>Декларация по ЗР обратилась к ОЭСР с просьбой о разработке соответствующей стратегии.</a:t>
            </a:r>
            <a:endParaRPr lang="en-GB" sz="1400" b="0" dirty="0"/>
          </a:p>
          <a:p>
            <a:pPr marL="628582" lvl="1" indent="-171431">
              <a:buFont typeface="Arial" panose="020B0604020202020204" pitchFamily="34" charset="0"/>
              <a:buChar char="•"/>
            </a:pPr>
            <a:endParaRPr lang="en-US" sz="1400" dirty="0"/>
          </a:p>
          <a:p>
            <a:pPr marL="628582" lvl="1" indent="-171431">
              <a:buFont typeface="Arial" panose="020B0604020202020204" pitchFamily="34" charset="0"/>
              <a:buChar char="•"/>
            </a:pPr>
            <a:r>
              <a:rPr lang="ru-RU" sz="1400" dirty="0"/>
              <a:t>В настоящее время </a:t>
            </a:r>
            <a:r>
              <a:rPr lang="en-US" sz="1400" u="sng" dirty="0">
                <a:hlinkClick r:id="rId3" tooltip="OECD Declaration on Green Growth"/>
              </a:rPr>
              <a:t>OECD Declaration on Green Growth</a:t>
            </a:r>
            <a:r>
              <a:rPr lang="ru-RU" sz="1400" u="sng" dirty="0"/>
              <a:t> </a:t>
            </a:r>
            <a:r>
              <a:rPr lang="ru-RU" sz="1400" dirty="0"/>
              <a:t>подписана </a:t>
            </a:r>
            <a:r>
              <a:rPr lang="en-US" sz="1400" dirty="0"/>
              <a:t>45 </a:t>
            </a:r>
            <a:r>
              <a:rPr lang="ru-RU" sz="1400" dirty="0"/>
              <a:t>странами</a:t>
            </a:r>
            <a:r>
              <a:rPr lang="en-US" sz="1400" dirty="0"/>
              <a:t>. </a:t>
            </a:r>
            <a:r>
              <a:rPr lang="ru-RU" sz="1400" dirty="0"/>
              <a:t>Последними это сделали Грузия, Казахстан, присоединившись к Коста-Рике, Колумбии, Хорватии, Латвии, Литве, </a:t>
            </a:r>
            <a:r>
              <a:rPr lang="ru-RU" sz="1400" dirty="0" err="1"/>
              <a:t>Морокко</a:t>
            </a:r>
            <a:r>
              <a:rPr lang="ru-RU" sz="1400" dirty="0"/>
              <a:t>, Перу, Тунису и др. странам ОЭСР</a:t>
            </a:r>
            <a:r>
              <a:rPr lang="en-GB" sz="1400" b="0" i="0" kern="1200" dirty="0">
                <a:solidFill>
                  <a:schemeClr val="tx1"/>
                </a:solidFill>
                <a:effectLst/>
              </a:rPr>
              <a:t>.</a:t>
            </a:r>
          </a:p>
          <a:p>
            <a:pPr marL="0" indent="0">
              <a:buFont typeface="Arial" panose="020B0604020202020204" pitchFamily="34" charset="0"/>
              <a:buNone/>
            </a:pPr>
            <a:endParaRPr lang="en-GB" sz="1400" b="0" dirty="0"/>
          </a:p>
          <a:p>
            <a:pPr marL="171431" indent="-171431">
              <a:buFont typeface="Arial" panose="020B0604020202020204" pitchFamily="34" charset="0"/>
              <a:buChar char="•"/>
            </a:pPr>
            <a:r>
              <a:rPr lang="ru-RU" sz="1400" b="1" u="sng" dirty="0"/>
              <a:t>Стратегический пакет по ЗР</a:t>
            </a:r>
            <a:r>
              <a:rPr lang="en-GB" sz="1400" b="1" u="sng" dirty="0"/>
              <a:t> </a:t>
            </a:r>
            <a:r>
              <a:rPr lang="ru-RU" sz="1400" dirty="0"/>
              <a:t>был представлен на Министерской встрече </a:t>
            </a:r>
            <a:r>
              <a:rPr lang="en-GB" sz="1400" dirty="0"/>
              <a:t>2011</a:t>
            </a:r>
            <a:r>
              <a:rPr lang="ru-RU" sz="1400" dirty="0"/>
              <a:t> г.</a:t>
            </a:r>
            <a:r>
              <a:rPr lang="en-GB" sz="1400" dirty="0"/>
              <a:t> </a:t>
            </a:r>
          </a:p>
          <a:p>
            <a:pPr marL="628582" lvl="1" indent="-171431">
              <a:buFont typeface="Arial" panose="020B0604020202020204" pitchFamily="34" charset="0"/>
              <a:buChar char="•"/>
            </a:pPr>
            <a:r>
              <a:rPr lang="ru-RU" sz="1400" b="1" dirty="0"/>
              <a:t>Цель</a:t>
            </a:r>
            <a:r>
              <a:rPr lang="en-GB" sz="1400" dirty="0"/>
              <a:t>: p</a:t>
            </a:r>
            <a:r>
              <a:rPr lang="ru-RU" sz="1400" dirty="0"/>
              <a:t>предоставить странам основу для экономического роста и развития при одновременном обеспечении того, что природные активы продолжают предоставлять ресурсы и экологические услуги, от которых зависит наше БС</a:t>
            </a:r>
            <a:r>
              <a:rPr lang="en-GB" sz="1400" dirty="0">
                <a:solidFill>
                  <a:srgbClr val="000000"/>
                </a:solidFill>
                <a:latin typeface="Calibri" pitchFamily="34" charset="0"/>
              </a:rPr>
              <a:t>. </a:t>
            </a:r>
          </a:p>
          <a:p>
            <a:pPr marL="628582" lvl="1" indent="-171431">
              <a:buFont typeface="Arial" panose="020B0604020202020204" pitchFamily="34" charset="0"/>
              <a:buChar char="•"/>
            </a:pPr>
            <a:r>
              <a:rPr lang="en-GB" sz="1400" b="1" dirty="0">
                <a:solidFill>
                  <a:srgbClr val="000000"/>
                </a:solidFill>
                <a:latin typeface="Calibri" pitchFamily="34" charset="0"/>
              </a:rPr>
              <a:t>3 </a:t>
            </a:r>
            <a:r>
              <a:rPr lang="ru-RU" sz="1400" b="1" dirty="0">
                <a:solidFill>
                  <a:srgbClr val="000000"/>
                </a:solidFill>
                <a:latin typeface="Calibri" pitchFamily="34" charset="0"/>
              </a:rPr>
              <a:t>компонента</a:t>
            </a:r>
            <a:r>
              <a:rPr lang="en-GB" sz="1400" b="1" dirty="0">
                <a:solidFill>
                  <a:srgbClr val="000000"/>
                </a:solidFill>
                <a:latin typeface="Calibri" pitchFamily="34" charset="0"/>
              </a:rPr>
              <a:t>: </a:t>
            </a:r>
          </a:p>
          <a:p>
            <a:pPr marL="1085782" lvl="2" indent="-171431">
              <a:buFont typeface="Arial" panose="020B0604020202020204" pitchFamily="34" charset="0"/>
              <a:buChar char="•"/>
            </a:pPr>
            <a:r>
              <a:rPr lang="en-GB" sz="1400" dirty="0">
                <a:solidFill>
                  <a:srgbClr val="000000"/>
                </a:solidFill>
                <a:latin typeface="Calibri" pitchFamily="34" charset="0"/>
              </a:rPr>
              <a:t>1) </a:t>
            </a:r>
            <a:r>
              <a:rPr lang="ru-RU" sz="1400" b="1" dirty="0">
                <a:solidFill>
                  <a:srgbClr val="000000"/>
                </a:solidFill>
                <a:latin typeface="Calibri" pitchFamily="34" charset="0"/>
              </a:rPr>
              <a:t>Обобщающий отчет</a:t>
            </a:r>
            <a:r>
              <a:rPr lang="en-GB" sz="1400" b="1" dirty="0">
                <a:solidFill>
                  <a:srgbClr val="000000"/>
                </a:solidFill>
                <a:latin typeface="Calibri" pitchFamily="34" charset="0"/>
              </a:rPr>
              <a:t> </a:t>
            </a:r>
            <a:r>
              <a:rPr lang="en-GB" sz="1400" dirty="0">
                <a:solidFill>
                  <a:srgbClr val="000000"/>
                </a:solidFill>
                <a:latin typeface="Calibri" pitchFamily="34" charset="0"/>
              </a:rPr>
              <a:t>– </a:t>
            </a:r>
            <a:r>
              <a:rPr lang="ru-RU" sz="1400" dirty="0">
                <a:solidFill>
                  <a:srgbClr val="000000"/>
                </a:solidFill>
                <a:latin typeface="Calibri" pitchFamily="34" charset="0"/>
              </a:rPr>
              <a:t>суммирует прогресс и потребности в Стратегии ЗР, политическая основа для ЗР, как осуществить переход к ЗР и измерять прогресс и т.д.</a:t>
            </a:r>
            <a:r>
              <a:rPr lang="en-GB" sz="1400" dirty="0">
                <a:solidFill>
                  <a:srgbClr val="000000"/>
                </a:solidFill>
                <a:latin typeface="Calibri" pitchFamily="34" charset="0"/>
              </a:rPr>
              <a:t> </a:t>
            </a:r>
          </a:p>
          <a:p>
            <a:pPr marL="1085782" lvl="2" indent="-171431">
              <a:buFont typeface="Arial" panose="020B0604020202020204" pitchFamily="34" charset="0"/>
              <a:buChar char="•"/>
            </a:pPr>
            <a:r>
              <a:rPr lang="en-GB" sz="1400" dirty="0">
                <a:solidFill>
                  <a:srgbClr val="000000"/>
                </a:solidFill>
                <a:latin typeface="Calibri" pitchFamily="34" charset="0"/>
              </a:rPr>
              <a:t>2) </a:t>
            </a:r>
            <a:r>
              <a:rPr lang="ru-RU" sz="1400" b="1" dirty="0">
                <a:solidFill>
                  <a:srgbClr val="000000"/>
                </a:solidFill>
                <a:latin typeface="Calibri" pitchFamily="34" charset="0"/>
              </a:rPr>
              <a:t>Инструментарий</a:t>
            </a:r>
            <a:r>
              <a:rPr lang="en-GB" sz="1400" dirty="0">
                <a:solidFill>
                  <a:srgbClr val="000000"/>
                </a:solidFill>
                <a:latin typeface="Calibri" pitchFamily="34" charset="0"/>
              </a:rPr>
              <a:t>: </a:t>
            </a:r>
            <a:r>
              <a:rPr lang="ru-RU" sz="1400" dirty="0">
                <a:solidFill>
                  <a:srgbClr val="000000"/>
                </a:solidFill>
                <a:latin typeface="Calibri" pitchFamily="34" charset="0"/>
              </a:rPr>
              <a:t>доработанная политическая основа для перехода к ЗР</a:t>
            </a:r>
            <a:r>
              <a:rPr lang="en-GB" sz="1400" dirty="0">
                <a:solidFill>
                  <a:srgbClr val="000000"/>
                </a:solidFill>
                <a:latin typeface="Calibri" pitchFamily="34" charset="0"/>
              </a:rPr>
              <a:t> – </a:t>
            </a:r>
            <a:r>
              <a:rPr lang="ru-RU" sz="1400" dirty="0">
                <a:solidFill>
                  <a:srgbClr val="000000"/>
                </a:solidFill>
                <a:latin typeface="Calibri" pitchFamily="34" charset="0"/>
              </a:rPr>
              <a:t>учитывает ключевые ограничения по ЗР</a:t>
            </a:r>
            <a:r>
              <a:rPr lang="en-GB" sz="1400" dirty="0">
                <a:solidFill>
                  <a:srgbClr val="000000"/>
                </a:solidFill>
                <a:latin typeface="Calibri" pitchFamily="34" charset="0"/>
              </a:rPr>
              <a:t>; </a:t>
            </a:r>
            <a:r>
              <a:rPr lang="ru-RU" sz="1400" dirty="0">
                <a:solidFill>
                  <a:srgbClr val="000000"/>
                </a:solidFill>
                <a:latin typeface="Calibri" pitchFamily="34" charset="0"/>
              </a:rPr>
              <a:t>содержит эффективные институциональные мероприятия</a:t>
            </a:r>
            <a:r>
              <a:rPr lang="en-GB" sz="1400" dirty="0">
                <a:solidFill>
                  <a:srgbClr val="000000"/>
                </a:solidFill>
                <a:latin typeface="Calibri" pitchFamily="34" charset="0"/>
              </a:rPr>
              <a:t>; </a:t>
            </a:r>
            <a:r>
              <a:rPr lang="ru-RU" sz="1400" dirty="0">
                <a:solidFill>
                  <a:srgbClr val="000000"/>
                </a:solidFill>
                <a:latin typeface="Calibri" pitchFamily="34" charset="0"/>
              </a:rPr>
              <a:t>указания по составлению наборов</a:t>
            </a:r>
            <a:r>
              <a:rPr lang="ru-RU" sz="1400" baseline="0" dirty="0">
                <a:solidFill>
                  <a:srgbClr val="000000"/>
                </a:solidFill>
                <a:latin typeface="Calibri" pitchFamily="34" charset="0"/>
              </a:rPr>
              <a:t> политических инструментов и т.д.</a:t>
            </a:r>
            <a:r>
              <a:rPr lang="en-GB" sz="1400" dirty="0">
                <a:solidFill>
                  <a:srgbClr val="000000"/>
                </a:solidFill>
                <a:latin typeface="Calibri" pitchFamily="34" charset="0"/>
              </a:rPr>
              <a:t>. </a:t>
            </a:r>
          </a:p>
          <a:p>
            <a:pPr marL="1085782" lvl="2" indent="-171431">
              <a:buFont typeface="Arial" panose="020B0604020202020204" pitchFamily="34" charset="0"/>
              <a:buChar char="•"/>
            </a:pPr>
            <a:r>
              <a:rPr lang="en-GB" sz="1400" dirty="0">
                <a:solidFill>
                  <a:srgbClr val="000000"/>
                </a:solidFill>
                <a:latin typeface="Calibri" pitchFamily="34" charset="0"/>
              </a:rPr>
              <a:t>3) </a:t>
            </a:r>
            <a:r>
              <a:rPr lang="ru-RU" sz="1400" b="1" dirty="0">
                <a:solidFill>
                  <a:srgbClr val="000000"/>
                </a:solidFill>
                <a:latin typeface="Calibri" pitchFamily="34" charset="0"/>
              </a:rPr>
              <a:t>Отчет по показателям</a:t>
            </a:r>
            <a:r>
              <a:rPr lang="en-GB" sz="1400" dirty="0">
                <a:solidFill>
                  <a:srgbClr val="000000"/>
                </a:solidFill>
                <a:latin typeface="Calibri" pitchFamily="34" charset="0"/>
              </a:rPr>
              <a:t>: </a:t>
            </a:r>
            <a:r>
              <a:rPr lang="ru-RU" sz="1400" dirty="0">
                <a:solidFill>
                  <a:srgbClr val="000000"/>
                </a:solidFill>
                <a:latin typeface="Calibri" pitchFamily="34" charset="0"/>
              </a:rPr>
              <a:t>набор предложенных показателей</a:t>
            </a:r>
            <a:r>
              <a:rPr lang="ru-RU" sz="1400" baseline="0" dirty="0">
                <a:solidFill>
                  <a:srgbClr val="000000"/>
                </a:solidFill>
                <a:latin typeface="Calibri" pitchFamily="34" charset="0"/>
              </a:rPr>
              <a:t> для повышения осведомленности, измерения прогресса, выявления возможностей и рисков</a:t>
            </a:r>
            <a:r>
              <a:rPr lang="en-GB" sz="1400" dirty="0">
                <a:solidFill>
                  <a:srgbClr val="000000"/>
                </a:solidFill>
                <a:latin typeface="Calibri" pitchFamily="34" charset="0"/>
              </a:rPr>
              <a:t>. </a:t>
            </a:r>
            <a:r>
              <a:rPr lang="ru-RU" sz="1400" b="1" dirty="0">
                <a:solidFill>
                  <a:srgbClr val="000000"/>
                </a:solidFill>
                <a:latin typeface="Calibri" pitchFamily="34" charset="0"/>
              </a:rPr>
              <a:t>Стратегия ЗР предлагает </a:t>
            </a:r>
            <a:r>
              <a:rPr lang="en-US" sz="1400" b="1" dirty="0">
                <a:solidFill>
                  <a:srgbClr val="000000"/>
                </a:solidFill>
                <a:latin typeface="Calibri" pitchFamily="34" charset="0"/>
              </a:rPr>
              <a:t>26 </a:t>
            </a:r>
            <a:r>
              <a:rPr lang="ru-RU" sz="1400" b="1" dirty="0">
                <a:solidFill>
                  <a:srgbClr val="000000"/>
                </a:solidFill>
                <a:latin typeface="Calibri" pitchFamily="34" charset="0"/>
              </a:rPr>
              <a:t>показателей для оценки прогресса</a:t>
            </a:r>
            <a:r>
              <a:rPr lang="en-US" sz="1400" b="1" dirty="0">
                <a:solidFill>
                  <a:srgbClr val="000000"/>
                </a:solidFill>
                <a:latin typeface="Calibri" pitchFamily="34" charset="0"/>
              </a:rPr>
              <a:t> </a:t>
            </a:r>
            <a:r>
              <a:rPr lang="en-US" sz="1400" dirty="0">
                <a:solidFill>
                  <a:srgbClr val="000000"/>
                </a:solidFill>
                <a:latin typeface="Calibri" pitchFamily="34" charset="0"/>
              </a:rPr>
              <a:t>– </a:t>
            </a:r>
            <a:r>
              <a:rPr lang="ru-RU" sz="1400" dirty="0">
                <a:solidFill>
                  <a:srgbClr val="000000"/>
                </a:solidFill>
                <a:latin typeface="Calibri" pitchFamily="34" charset="0"/>
              </a:rPr>
              <a:t>в том числе на международном уровне</a:t>
            </a:r>
            <a:r>
              <a:rPr lang="en-US" sz="1400" dirty="0">
                <a:solidFill>
                  <a:srgbClr val="000000"/>
                </a:solidFill>
                <a:latin typeface="Calibri" pitchFamily="34" charset="0"/>
              </a:rPr>
              <a:t> – </a:t>
            </a:r>
            <a:r>
              <a:rPr lang="ru-RU" sz="1400" dirty="0">
                <a:solidFill>
                  <a:srgbClr val="000000"/>
                </a:solidFill>
                <a:latin typeface="Calibri" pitchFamily="34" charset="0"/>
              </a:rPr>
              <a:t>по 4 областям.</a:t>
            </a:r>
            <a:r>
              <a:rPr lang="en-US" sz="1400" dirty="0">
                <a:solidFill>
                  <a:srgbClr val="000000"/>
                </a:solidFill>
                <a:latin typeface="Calibri" pitchFamily="34" charset="0"/>
              </a:rPr>
              <a:t> </a:t>
            </a:r>
            <a:r>
              <a:rPr lang="ru-RU" sz="1400" dirty="0">
                <a:solidFill>
                  <a:srgbClr val="000000"/>
                </a:solidFill>
                <a:latin typeface="Calibri" pitchFamily="34" charset="0"/>
              </a:rPr>
              <a:t>Переход к </a:t>
            </a:r>
            <a:r>
              <a:rPr lang="ru-RU" sz="1400" dirty="0" err="1">
                <a:solidFill>
                  <a:srgbClr val="000000"/>
                </a:solidFill>
                <a:latin typeface="Calibri" pitchFamily="34" charset="0"/>
              </a:rPr>
              <a:t>низкоуглеродной</a:t>
            </a:r>
            <a:r>
              <a:rPr lang="ru-RU" sz="1400" dirty="0">
                <a:solidFill>
                  <a:srgbClr val="000000"/>
                </a:solidFill>
                <a:latin typeface="Calibri" pitchFamily="34" charset="0"/>
              </a:rPr>
              <a:t> </a:t>
            </a:r>
            <a:r>
              <a:rPr lang="ru-RU" sz="1400" dirty="0" err="1">
                <a:solidFill>
                  <a:srgbClr val="000000"/>
                </a:solidFill>
                <a:latin typeface="Calibri" pitchFamily="34" charset="0"/>
              </a:rPr>
              <a:t>ресурсоэффективной</a:t>
            </a:r>
            <a:r>
              <a:rPr lang="ru-RU" sz="1400" dirty="0">
                <a:solidFill>
                  <a:srgbClr val="000000"/>
                </a:solidFill>
                <a:latin typeface="Calibri" pitchFamily="34" charset="0"/>
              </a:rPr>
              <a:t> экономике</a:t>
            </a:r>
            <a:r>
              <a:rPr lang="en-US" sz="1400" dirty="0">
                <a:solidFill>
                  <a:srgbClr val="000000"/>
                </a:solidFill>
                <a:latin typeface="Calibri" pitchFamily="34" charset="0"/>
              </a:rPr>
              <a:t> – </a:t>
            </a:r>
            <a:r>
              <a:rPr lang="ru-RU" sz="1400" dirty="0">
                <a:solidFill>
                  <a:srgbClr val="000000"/>
                </a:solidFill>
                <a:latin typeface="Calibri" pitchFamily="34" charset="0"/>
              </a:rPr>
              <a:t>база природных активов</a:t>
            </a:r>
            <a:r>
              <a:rPr lang="en-US" sz="1400" dirty="0">
                <a:solidFill>
                  <a:srgbClr val="000000"/>
                </a:solidFill>
                <a:latin typeface="Calibri" pitchFamily="34" charset="0"/>
              </a:rPr>
              <a:t> – </a:t>
            </a:r>
            <a:r>
              <a:rPr lang="ru-RU" sz="1400" dirty="0">
                <a:solidFill>
                  <a:srgbClr val="000000"/>
                </a:solidFill>
                <a:latin typeface="Calibri" pitchFamily="34" charset="0"/>
              </a:rPr>
              <a:t>экологическое качество жизни</a:t>
            </a:r>
            <a:r>
              <a:rPr lang="en-US" sz="1400" dirty="0">
                <a:solidFill>
                  <a:srgbClr val="000000"/>
                </a:solidFill>
                <a:latin typeface="Calibri" pitchFamily="34" charset="0"/>
              </a:rPr>
              <a:t> – </a:t>
            </a:r>
            <a:r>
              <a:rPr lang="ru-RU" sz="1400" dirty="0">
                <a:solidFill>
                  <a:srgbClr val="000000"/>
                </a:solidFill>
                <a:latin typeface="Calibri" pitchFamily="34" charset="0"/>
              </a:rPr>
              <a:t>экономические возможности и эффективная политика</a:t>
            </a:r>
            <a:r>
              <a:rPr lang="en-US" sz="1400" dirty="0">
                <a:solidFill>
                  <a:srgbClr val="000000"/>
                </a:solidFill>
                <a:latin typeface="Calibri" pitchFamily="34" charset="0"/>
              </a:rPr>
              <a:t>. T</a:t>
            </a:r>
            <a:r>
              <a:rPr lang="ru-RU" sz="1400" dirty="0">
                <a:solidFill>
                  <a:srgbClr val="000000"/>
                </a:solidFill>
                <a:latin typeface="Calibri" pitchFamily="34" charset="0"/>
              </a:rPr>
              <a:t>эти индикаторы предназначены для оказания помощи в определении эффективности политики в области ЗР.</a:t>
            </a:r>
            <a:endParaRPr lang="en-US" sz="1400" dirty="0">
              <a:solidFill>
                <a:srgbClr val="000000"/>
              </a:solidFill>
              <a:latin typeface="Calibri" pitchFamily="34" charset="0"/>
            </a:endParaRPr>
          </a:p>
          <a:p>
            <a:pPr>
              <a:defRPr/>
            </a:pPr>
            <a:endParaRPr lang="en-US" sz="1400" dirty="0"/>
          </a:p>
          <a:p>
            <a:pPr>
              <a:lnSpc>
                <a:spcPct val="120000"/>
              </a:lnSpc>
              <a:defRPr/>
            </a:pPr>
            <a:r>
              <a:rPr lang="en-US" sz="1400" dirty="0"/>
              <a:t>The </a:t>
            </a:r>
            <a:r>
              <a:rPr lang="en-US" sz="1400" b="1" u="sng" dirty="0"/>
              <a:t>Towards Green Growth? Tracking Progress Report (2015)</a:t>
            </a:r>
            <a:r>
              <a:rPr lang="en-US" sz="1400" b="0" u="sng" dirty="0"/>
              <a:t> </a:t>
            </a:r>
            <a:r>
              <a:rPr lang="en-US" sz="1400" b="0" dirty="0"/>
              <a:t>– </a:t>
            </a:r>
            <a:r>
              <a:rPr lang="ru-RU" sz="1400" b="0" dirty="0"/>
              <a:t>В направлении ЗР? Отчет об оценке прогресса – полная оценка деятельности ОЭСР по проблематике ЗР</a:t>
            </a:r>
            <a:r>
              <a:rPr lang="en-US" sz="1400" b="0" baseline="0" dirty="0"/>
              <a:t>. </a:t>
            </a:r>
            <a:endParaRPr lang="en-GB" dirty="0">
              <a:solidFill>
                <a:srgbClr val="000000"/>
              </a:solidFill>
              <a:latin typeface="Calibri" pitchFamily="34" charset="0"/>
            </a:endParaRPr>
          </a:p>
          <a:p>
            <a:pPr marL="171431" indent="-171431">
              <a:buFont typeface="Arial" panose="020B0604020202020204" pitchFamily="34" charset="0"/>
              <a:buChar char="•"/>
            </a:pPr>
            <a:endParaRPr lang="en-GB" dirty="0"/>
          </a:p>
          <a:p>
            <a:pPr defTabSz="914301">
              <a:defRPr/>
            </a:pPr>
            <a:endParaRPr lang="en-GB" dirty="0">
              <a:solidFill>
                <a:srgbClr val="000000"/>
              </a:solidFill>
              <a:latin typeface="Calibri" pitchFamily="34" charset="0"/>
            </a:endParaRPr>
          </a:p>
          <a:p>
            <a:endParaRPr lang="en-GB" dirty="0">
              <a:solidFill>
                <a:srgbClr val="000000"/>
              </a:solidFill>
              <a:latin typeface="Calibri" pitchFamily="34" charset="0"/>
            </a:endParaRPr>
          </a:p>
          <a:p>
            <a:endParaRPr lang="en-GB" dirty="0">
              <a:solidFill>
                <a:srgbClr val="000000"/>
              </a:solidFill>
              <a:latin typeface="Calibri" pitchFamily="34" charset="0"/>
            </a:endParaRPr>
          </a:p>
        </p:txBody>
      </p:sp>
    </p:spTree>
    <p:extLst>
      <p:ext uri="{BB962C8B-B14F-4D97-AF65-F5344CB8AC3E}">
        <p14:creationId xmlns:p14="http://schemas.microsoft.com/office/powerpoint/2010/main" val="1957747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2915" y="4619627"/>
            <a:ext cx="6163351" cy="4857877"/>
          </a:xfrm>
        </p:spPr>
        <p:txBody>
          <a:bodyPr/>
          <a:lstStyle/>
          <a:p>
            <a:r>
              <a:rPr lang="en-GB" b="1" dirty="0"/>
              <a:t>G</a:t>
            </a:r>
            <a:r>
              <a:rPr lang="ru-RU" b="1" dirty="0"/>
              <a:t>стратегия ЗР</a:t>
            </a:r>
            <a:r>
              <a:rPr lang="en-GB" b="1" dirty="0"/>
              <a:t> (</a:t>
            </a:r>
            <a:r>
              <a:rPr lang="ru-RU" b="1" dirty="0"/>
              <a:t>обновленная в  </a:t>
            </a:r>
            <a:r>
              <a:rPr lang="en-GB" b="1" dirty="0"/>
              <a:t>2015), </a:t>
            </a:r>
            <a:r>
              <a:rPr lang="ru-RU" b="0" dirty="0"/>
              <a:t>с ревизиями, сделанными на основе анализа опыта стран по ЗР</a:t>
            </a:r>
            <a:r>
              <a:rPr lang="en-GB" b="0" baseline="0" dirty="0"/>
              <a:t>.  </a:t>
            </a:r>
            <a:endParaRPr lang="en-GB" b="0" dirty="0"/>
          </a:p>
          <a:p>
            <a:endParaRPr lang="en-GB" b="1" baseline="0" dirty="0"/>
          </a:p>
          <a:p>
            <a:pPr marL="227164" indent="-227164">
              <a:spcAft>
                <a:spcPts val="200"/>
              </a:spcAft>
              <a:buAutoNum type="arabicParenBoth"/>
            </a:pPr>
            <a:r>
              <a:rPr lang="ru-RU" baseline="0" dirty="0"/>
              <a:t>На этапе</a:t>
            </a:r>
            <a:r>
              <a:rPr lang="en-GB" baseline="0" dirty="0"/>
              <a:t> 1 – </a:t>
            </a:r>
            <a:r>
              <a:rPr lang="ru-RU" baseline="0" dirty="0"/>
              <a:t>Улучшение понимания долгосрочных </a:t>
            </a:r>
            <a:r>
              <a:rPr lang="ru-RU" baseline="0" dirty="0" err="1"/>
              <a:t>взаимодополнений</a:t>
            </a:r>
            <a:r>
              <a:rPr lang="ru-RU" baseline="0" dirty="0"/>
              <a:t> и </a:t>
            </a:r>
            <a:r>
              <a:rPr lang="ru-RU" baseline="0" dirty="0" err="1"/>
              <a:t>компросмиссов</a:t>
            </a:r>
            <a:r>
              <a:rPr lang="ru-RU" baseline="0" dirty="0"/>
              <a:t> между экологическими и экономическими целями. Как экологическое регулирование влияет на экономический рост? Какие виды обратной связи существуют в сфере влияния деградации окружающей среды на экономику? Трудно определить, каким образом выравниваются экологическая и экономическая политики без соответствующих ответов на эти вопросы</a:t>
            </a:r>
            <a:r>
              <a:rPr lang="en-GB" baseline="0" dirty="0"/>
              <a:t>.</a:t>
            </a:r>
          </a:p>
          <a:p>
            <a:pPr marL="227164" indent="-227164">
              <a:spcAft>
                <a:spcPts val="200"/>
              </a:spcAft>
              <a:buAutoNum type="arabicParenBoth"/>
            </a:pPr>
            <a:endParaRPr lang="en-GB" baseline="0" dirty="0"/>
          </a:p>
          <a:p>
            <a:pPr marL="227164" indent="-227164">
              <a:spcAft>
                <a:spcPts val="200"/>
              </a:spcAft>
              <a:buAutoNum type="arabicParenBoth"/>
            </a:pPr>
            <a:r>
              <a:rPr lang="ru-RU" baseline="0" dirty="0"/>
              <a:t>Решение социальных проблем ЗР как составная часть структуры политики ЗР</a:t>
            </a:r>
            <a:r>
              <a:rPr lang="en-GB" baseline="0" dirty="0"/>
              <a:t> (</a:t>
            </a:r>
            <a:r>
              <a:rPr lang="ru-RU" baseline="0" dirty="0"/>
              <a:t>рынки труда, навыки и умения, аспекты в сфере распределения) – слияние этапов </a:t>
            </a:r>
            <a:r>
              <a:rPr lang="en-GB" baseline="0" dirty="0"/>
              <a:t>2 </a:t>
            </a:r>
            <a:r>
              <a:rPr lang="ru-RU" baseline="0" dirty="0"/>
              <a:t>и</a:t>
            </a:r>
            <a:r>
              <a:rPr lang="en-GB" baseline="0" dirty="0"/>
              <a:t> 3</a:t>
            </a:r>
          </a:p>
          <a:p>
            <a:pPr marL="227164" indent="-227164">
              <a:spcAft>
                <a:spcPts val="200"/>
              </a:spcAft>
              <a:buAutoNum type="arabicParenBoth"/>
            </a:pPr>
            <a:endParaRPr lang="en-GB" baseline="0" dirty="0"/>
          </a:p>
          <a:p>
            <a:pPr marL="227164" indent="-227164">
              <a:spcAft>
                <a:spcPts val="200"/>
              </a:spcAft>
              <a:buAutoNum type="arabicParenBoth"/>
            </a:pPr>
            <a:r>
              <a:rPr lang="ru-RU" baseline="0" dirty="0"/>
              <a:t>Повышение акцента на обеспечение согласованности и выравнивания в политике</a:t>
            </a:r>
            <a:r>
              <a:rPr lang="en-GB" baseline="0" dirty="0"/>
              <a:t> (</a:t>
            </a:r>
            <a:r>
              <a:rPr lang="ru-RU" baseline="0" dirty="0"/>
              <a:t>сектора, субсидии на ископаемое топливо</a:t>
            </a:r>
            <a:r>
              <a:rPr lang="en-GB" baseline="0" dirty="0"/>
              <a:t>) –</a:t>
            </a:r>
            <a:r>
              <a:rPr lang="ru-RU" baseline="0" dirty="0"/>
              <a:t>на этапе </a:t>
            </a:r>
            <a:r>
              <a:rPr lang="en-GB" baseline="0" dirty="0"/>
              <a:t>2 </a:t>
            </a:r>
          </a:p>
          <a:p>
            <a:pPr marL="227164" indent="-227164">
              <a:spcAft>
                <a:spcPts val="200"/>
              </a:spcAft>
              <a:buAutoNum type="arabicParenBoth"/>
            </a:pPr>
            <a:endParaRPr lang="en-GB" baseline="0" dirty="0"/>
          </a:p>
          <a:p>
            <a:pPr marL="227164" indent="-227164">
              <a:spcAft>
                <a:spcPts val="200"/>
              </a:spcAft>
              <a:buAutoNum type="arabicParenBoth"/>
            </a:pPr>
            <a:r>
              <a:rPr lang="ru-RU" baseline="0" dirty="0"/>
              <a:t>Интеграция отсутствующих секторов на этапе </a:t>
            </a:r>
            <a:r>
              <a:rPr lang="en-GB" baseline="0" dirty="0"/>
              <a:t>2 (</a:t>
            </a:r>
            <a:r>
              <a:rPr lang="ru-RU" baseline="0" dirty="0"/>
              <a:t>морская экономика, добыча полезных ископаемых</a:t>
            </a:r>
            <a:r>
              <a:rPr lang="en-GB" baseline="0" dirty="0"/>
              <a:t>)</a:t>
            </a:r>
          </a:p>
          <a:p>
            <a:pPr marL="227164" indent="-227164">
              <a:spcAft>
                <a:spcPts val="200"/>
              </a:spcAft>
              <a:buAutoNum type="arabicParenBoth"/>
            </a:pPr>
            <a:endParaRPr lang="en-GB" baseline="0" dirty="0"/>
          </a:p>
          <a:p>
            <a:pPr marL="227164" indent="-227164">
              <a:spcAft>
                <a:spcPts val="200"/>
              </a:spcAft>
              <a:buAutoNum type="arabicParenBoth"/>
            </a:pPr>
            <a:r>
              <a:rPr lang="ru-RU" baseline="0" dirty="0"/>
              <a:t>Этап </a:t>
            </a:r>
            <a:r>
              <a:rPr lang="en-GB" baseline="0" dirty="0"/>
              <a:t>4 – </a:t>
            </a:r>
            <a:r>
              <a:rPr lang="ru-RU" baseline="0" dirty="0"/>
              <a:t>Использование головных показателей для повышения осведомленности и выявления рисков и возможностей</a:t>
            </a:r>
            <a:endParaRPr lang="en-GB" baseline="0" dirty="0"/>
          </a:p>
          <a:p>
            <a:pPr algn="l"/>
            <a:endParaRPr lang="en-GB" dirty="0">
              <a:solidFill>
                <a:schemeClr val="tx1">
                  <a:lumMod val="75000"/>
                  <a:lumOff val="25000"/>
                </a:schemeClr>
              </a:solidFill>
              <a:latin typeface="Arial" panose="020B0604020202020204" pitchFamily="34" charset="0"/>
              <a:cs typeface="Arial" panose="020B0604020202020204" pitchFamily="34" charset="0"/>
            </a:endParaRPr>
          </a:p>
          <a:p>
            <a:pPr algn="l"/>
            <a:r>
              <a:rPr lang="ru-RU" b="1" dirty="0">
                <a:solidFill>
                  <a:schemeClr val="tx1">
                    <a:lumMod val="75000"/>
                    <a:lumOff val="25000"/>
                  </a:schemeClr>
                </a:solidFill>
                <a:cs typeface="Arial" panose="020B0604020202020204" pitchFamily="34" charset="0"/>
              </a:rPr>
              <a:t>Дополнительное обновление</a:t>
            </a:r>
            <a:r>
              <a:rPr lang="en-GB" b="1" dirty="0">
                <a:solidFill>
                  <a:schemeClr val="tx1">
                    <a:lumMod val="75000"/>
                    <a:lumOff val="25000"/>
                  </a:schemeClr>
                </a:solidFill>
                <a:cs typeface="Arial" panose="020B0604020202020204" pitchFamily="34" charset="0"/>
              </a:rPr>
              <a:t>: </a:t>
            </a:r>
            <a:r>
              <a:rPr lang="en-GB" dirty="0">
                <a:solidFill>
                  <a:schemeClr val="tx1">
                    <a:lumMod val="75000"/>
                    <a:lumOff val="25000"/>
                  </a:schemeClr>
                </a:solidFill>
                <a:cs typeface="Arial" panose="020B0604020202020204" pitchFamily="34" charset="0"/>
              </a:rPr>
              <a:t>R</a:t>
            </a:r>
            <a:r>
              <a:rPr lang="ru-RU" dirty="0">
                <a:solidFill>
                  <a:schemeClr val="tx1">
                    <a:lumMod val="75000"/>
                    <a:lumOff val="25000"/>
                  </a:schemeClr>
                </a:solidFill>
                <a:cs typeface="Arial" panose="020B0604020202020204" pitchFamily="34" charset="0"/>
              </a:rPr>
              <a:t>отклик на конкретные вызовы и возможности, которые предоставляет ЗР</a:t>
            </a:r>
            <a:r>
              <a:rPr lang="en-GB" dirty="0">
                <a:solidFill>
                  <a:schemeClr val="tx1">
                    <a:lumMod val="75000"/>
                    <a:lumOff val="25000"/>
                  </a:schemeClr>
                </a:solidFill>
                <a:cs typeface="Arial" panose="020B0604020202020204" pitchFamily="34" charset="0"/>
              </a:rPr>
              <a:t> </a:t>
            </a:r>
            <a:r>
              <a:rPr lang="ru-RU" u="sng" dirty="0">
                <a:solidFill>
                  <a:schemeClr val="tx1">
                    <a:lumMod val="75000"/>
                    <a:lumOff val="25000"/>
                  </a:schemeClr>
                </a:solidFill>
                <a:cs typeface="Arial" panose="020B0604020202020204" pitchFamily="34" charset="0"/>
              </a:rPr>
              <a:t>развивающимся странам и странам с переходной экономикой</a:t>
            </a:r>
            <a:endParaRPr lang="en-GB" u="sng" dirty="0">
              <a:solidFill>
                <a:schemeClr val="tx1">
                  <a:lumMod val="75000"/>
                  <a:lumOff val="25000"/>
                </a:schemeClr>
              </a:solidFill>
              <a:cs typeface="Arial" panose="020B0604020202020204" pitchFamily="34" charset="0"/>
            </a:endParaRPr>
          </a:p>
          <a:p>
            <a:pPr algn="l"/>
            <a:endParaRPr lang="en-GB" u="sng" dirty="0">
              <a:solidFill>
                <a:schemeClr val="tx1">
                  <a:lumMod val="75000"/>
                  <a:lumOff val="25000"/>
                </a:schemeClr>
              </a:solidFill>
              <a:latin typeface="Arial" panose="020B0604020202020204" pitchFamily="34" charset="0"/>
              <a:cs typeface="Arial" panose="020B0604020202020204" pitchFamily="34" charset="0"/>
            </a:endParaRPr>
          </a:p>
          <a:p>
            <a:pPr algn="l"/>
            <a:endParaRPr lang="en-GB" u="sng" dirty="0">
              <a:solidFill>
                <a:schemeClr val="tx1">
                  <a:lumMod val="75000"/>
                  <a:lumOff val="25000"/>
                </a:schemeClr>
              </a:solidFill>
              <a:latin typeface="Arial" panose="020B0604020202020204" pitchFamily="34"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E6452690-95C9-401E-B35B-D7D1B442AC6A}" type="slidenum">
              <a:rPr lang="en-GB" smtClean="0"/>
              <a:t>6</a:t>
            </a:fld>
            <a:endParaRPr lang="en-GB" dirty="0"/>
          </a:p>
        </p:txBody>
      </p:sp>
    </p:spTree>
    <p:extLst>
      <p:ext uri="{BB962C8B-B14F-4D97-AF65-F5344CB8AC3E}">
        <p14:creationId xmlns:p14="http://schemas.microsoft.com/office/powerpoint/2010/main" val="4053337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4" name="Slide Number Placeholder 3"/>
          <p:cNvSpPr>
            <a:spLocks noGrp="1"/>
          </p:cNvSpPr>
          <p:nvPr>
            <p:ph type="sldNum" sz="quarter" idx="5"/>
          </p:nvPr>
        </p:nvSpPr>
        <p:spPr bwMode="auto">
          <a:noFill/>
          <a:ln>
            <a:miter lim="800000"/>
            <a:headEnd/>
            <a:tailEnd/>
          </a:ln>
        </p:spPr>
        <p:txBody>
          <a:bodyPr/>
          <a:lstStyle/>
          <a:p>
            <a:fld id="{20BF8152-7B86-4A69-B078-E38D371A4A31}" type="slidenum">
              <a:rPr lang="en-GB">
                <a:solidFill>
                  <a:prstClr val="black"/>
                </a:solidFill>
              </a:rPr>
              <a:pPr/>
              <a:t>7</a:t>
            </a:fld>
            <a:endParaRPr lang="en-GB" dirty="0">
              <a:solidFill>
                <a:prstClr val="black"/>
              </a:solidFill>
            </a:endParaRPr>
          </a:p>
        </p:txBody>
      </p:sp>
      <p:sp>
        <p:nvSpPr>
          <p:cNvPr id="2" name="Notes Placeholder 1"/>
          <p:cNvSpPr>
            <a:spLocks noGrp="1"/>
          </p:cNvSpPr>
          <p:nvPr>
            <p:ph type="body" sz="quarter" idx="10"/>
          </p:nvPr>
        </p:nvSpPr>
        <p:spPr/>
        <p:txBody>
          <a:bodyPr/>
          <a:lstStyle/>
          <a:p>
            <a:pPr>
              <a:lnSpc>
                <a:spcPct val="80000"/>
              </a:lnSpc>
            </a:pPr>
            <a:r>
              <a:rPr lang="ru-RU" b="1" dirty="0"/>
              <a:t>Подходы и инструменты политики, выявленные в рамках Стратегии ЗР ОЭСР</a:t>
            </a:r>
            <a:r>
              <a:rPr lang="en-US" b="1" dirty="0"/>
              <a:t>:</a:t>
            </a:r>
          </a:p>
          <a:p>
            <a:pPr>
              <a:lnSpc>
                <a:spcPct val="80000"/>
              </a:lnSpc>
            </a:pPr>
            <a:endParaRPr lang="en-US" dirty="0"/>
          </a:p>
          <a:p>
            <a:pPr>
              <a:lnSpc>
                <a:spcPct val="80000"/>
              </a:lnSpc>
            </a:pPr>
            <a:r>
              <a:rPr lang="ru-RU" dirty="0"/>
              <a:t>Учитывая сложность экологических проблем требуется широкий набор политических инструментов, часто в сочетании. Наша Стратегия ЗР рекомендует целый набор</a:t>
            </a:r>
            <a:r>
              <a:rPr lang="ru-RU" baseline="0" dirty="0"/>
              <a:t> и сочетания политических подходов</a:t>
            </a:r>
            <a:r>
              <a:rPr lang="en-US" dirty="0"/>
              <a:t>:</a:t>
            </a:r>
          </a:p>
          <a:p>
            <a:pPr>
              <a:lnSpc>
                <a:spcPct val="80000"/>
              </a:lnSpc>
            </a:pPr>
            <a:endParaRPr lang="en-US" dirty="0"/>
          </a:p>
          <a:p>
            <a:pPr>
              <a:lnSpc>
                <a:spcPct val="80000"/>
              </a:lnSpc>
            </a:pPr>
            <a:r>
              <a:rPr lang="en-US" dirty="0"/>
              <a:t>(1)</a:t>
            </a:r>
            <a:r>
              <a:rPr lang="en-US" baseline="0" dirty="0"/>
              <a:t> </a:t>
            </a:r>
            <a:r>
              <a:rPr lang="ru-RU" baseline="0" dirty="0"/>
              <a:t>Первое, сделать загрязнение более дорогостоящим</a:t>
            </a:r>
            <a:r>
              <a:rPr lang="en-US" dirty="0"/>
              <a:t>; </a:t>
            </a:r>
            <a:r>
              <a:rPr lang="ru-RU" dirty="0"/>
              <a:t>например, путем экологических налогов и схем торговлей квотами на выбросы</a:t>
            </a:r>
            <a:r>
              <a:rPr lang="en-US" dirty="0"/>
              <a:t>. </a:t>
            </a:r>
            <a:r>
              <a:rPr lang="ru-RU" dirty="0"/>
              <a:t>Эти инструменты могут также обеспечить необходимые доходы</a:t>
            </a:r>
            <a:r>
              <a:rPr lang="en-US" dirty="0"/>
              <a:t>. </a:t>
            </a:r>
          </a:p>
          <a:p>
            <a:pPr defTabSz="911657" fontAlgn="auto">
              <a:lnSpc>
                <a:spcPct val="80000"/>
              </a:lnSpc>
              <a:spcBef>
                <a:spcPts val="0"/>
              </a:spcBef>
              <a:spcAft>
                <a:spcPts val="0"/>
              </a:spcAft>
              <a:defRPr/>
            </a:pPr>
            <a:r>
              <a:rPr lang="ru-RU" b="1" dirty="0"/>
              <a:t>примеры</a:t>
            </a:r>
            <a:r>
              <a:rPr lang="en-GB" b="1" dirty="0"/>
              <a:t>.  </a:t>
            </a:r>
            <a:r>
              <a:rPr lang="ru-RU" b="1" dirty="0"/>
              <a:t>Система торговли квотами ЕС</a:t>
            </a:r>
            <a:r>
              <a:rPr lang="en-GB" b="1" dirty="0"/>
              <a:t>, </a:t>
            </a:r>
            <a:r>
              <a:rPr lang="ru-RU" b="1" dirty="0"/>
              <a:t>Штаты и провинции США и Канады,</a:t>
            </a:r>
            <a:r>
              <a:rPr lang="en-GB" b="1" baseline="0" dirty="0"/>
              <a:t> </a:t>
            </a:r>
            <a:r>
              <a:rPr lang="ru-RU" b="1" baseline="0" dirty="0"/>
              <a:t>Углеродные налоги</a:t>
            </a:r>
            <a:r>
              <a:rPr lang="en-GB" b="1" baseline="0" dirty="0"/>
              <a:t>…</a:t>
            </a:r>
            <a:r>
              <a:rPr lang="ru-RU" b="1" baseline="0" dirty="0"/>
              <a:t>Ирландия и К</a:t>
            </a:r>
            <a:r>
              <a:rPr lang="ru-RU" b="1" dirty="0"/>
              <a:t>анадская Британская Колумбия</a:t>
            </a:r>
            <a:r>
              <a:rPr lang="en-GB" b="1" dirty="0"/>
              <a:t> </a:t>
            </a:r>
            <a:r>
              <a:rPr lang="ru-RU" b="0" dirty="0"/>
              <a:t>продемонстрировали, что лидерство,</a:t>
            </a:r>
            <a:r>
              <a:rPr lang="ru-RU" b="0" baseline="0" dirty="0"/>
              <a:t> консультирование, дополнительное осуществление и прозрачный анализ могут обеспечить успешное внедрение механизмов ценообразования. В случае с углеродным налогом</a:t>
            </a:r>
            <a:r>
              <a:rPr lang="en-GB" dirty="0"/>
              <a:t>, </a:t>
            </a:r>
            <a:r>
              <a:rPr lang="ru-RU" dirty="0"/>
              <a:t>возвратом доходов от налога на переработку потребителям</a:t>
            </a:r>
            <a:r>
              <a:rPr lang="en-GB" dirty="0"/>
              <a:t> – </a:t>
            </a:r>
            <a:r>
              <a:rPr lang="ru-RU" dirty="0"/>
              <a:t>например, путем снижения налога на прибыль или бизнес и повышением бюджетных ассигнований на социальные нужды </a:t>
            </a:r>
            <a:r>
              <a:rPr lang="en-GB" dirty="0"/>
              <a:t>– </a:t>
            </a:r>
            <a:r>
              <a:rPr lang="ru-RU" dirty="0"/>
              <a:t>все это может помочь снизить сопротивление введению описанных мер. </a:t>
            </a:r>
            <a:r>
              <a:rPr lang="en-GB" b="1" dirty="0"/>
              <a:t>A</a:t>
            </a:r>
            <a:r>
              <a:rPr lang="ru-RU" b="1" dirty="0"/>
              <a:t>для реформы важно устранения социальных последствий введения ценообразования на углерод.</a:t>
            </a:r>
            <a:endParaRPr lang="en-GB" b="1" dirty="0"/>
          </a:p>
          <a:p>
            <a:pPr>
              <a:lnSpc>
                <a:spcPct val="80000"/>
              </a:lnSpc>
            </a:pPr>
            <a:endParaRPr lang="en-US" dirty="0"/>
          </a:p>
          <a:p>
            <a:pPr>
              <a:lnSpc>
                <a:spcPct val="80000"/>
              </a:lnSpc>
            </a:pPr>
            <a:r>
              <a:rPr lang="en-US" dirty="0"/>
              <a:t>(2) </a:t>
            </a:r>
            <a:r>
              <a:rPr lang="ru-RU" dirty="0"/>
              <a:t>Второе</a:t>
            </a:r>
            <a:r>
              <a:rPr lang="en-US" dirty="0"/>
              <a:t>, </a:t>
            </a:r>
            <a:r>
              <a:rPr lang="ru-RU" dirty="0"/>
              <a:t>оценка и определение стоимости природных активов и </a:t>
            </a:r>
            <a:r>
              <a:rPr lang="ru-RU" dirty="0" err="1"/>
              <a:t>экосистемных</a:t>
            </a:r>
            <a:r>
              <a:rPr lang="ru-RU" dirty="0"/>
              <a:t> услуг, таких как чистый воздух, водные ресурсы, биоразнообразие</a:t>
            </a:r>
            <a:r>
              <a:rPr lang="en-US" dirty="0"/>
              <a:t>; </a:t>
            </a:r>
            <a:r>
              <a:rPr lang="ru-RU" dirty="0"/>
              <a:t>например, путем установления</a:t>
            </a:r>
            <a:r>
              <a:rPr lang="ru-RU" baseline="0" dirty="0"/>
              <a:t> соответствующих цен на воду, что является важнейшим шагом на пути эффективного распределения ограниченных водных ресурсов</a:t>
            </a:r>
            <a:r>
              <a:rPr lang="en-US" dirty="0"/>
              <a:t>; </a:t>
            </a:r>
            <a:r>
              <a:rPr lang="ru-RU" dirty="0"/>
              <a:t>путем оплаты </a:t>
            </a:r>
            <a:r>
              <a:rPr lang="ru-RU" dirty="0" err="1"/>
              <a:t>экосистемных</a:t>
            </a:r>
            <a:r>
              <a:rPr lang="ru-RU" dirty="0"/>
              <a:t> услуг</a:t>
            </a:r>
            <a:r>
              <a:rPr lang="en-US" dirty="0"/>
              <a:t>, </a:t>
            </a:r>
            <a:r>
              <a:rPr lang="ru-RU" dirty="0"/>
              <a:t>введением платы за вход в национальные парки и т.д.</a:t>
            </a:r>
            <a:r>
              <a:rPr lang="en-US" dirty="0"/>
              <a:t> </a:t>
            </a:r>
          </a:p>
          <a:p>
            <a:pPr>
              <a:lnSpc>
                <a:spcPct val="80000"/>
              </a:lnSpc>
            </a:pPr>
            <a:endParaRPr lang="en-US" dirty="0"/>
          </a:p>
          <a:p>
            <a:pPr>
              <a:lnSpc>
                <a:spcPct val="80000"/>
              </a:lnSpc>
            </a:pPr>
            <a:r>
              <a:rPr lang="en-US" dirty="0"/>
              <a:t>(3)</a:t>
            </a:r>
            <a:r>
              <a:rPr lang="en-US" baseline="0" dirty="0"/>
              <a:t> </a:t>
            </a:r>
            <a:r>
              <a:rPr lang="ru-RU" baseline="0" dirty="0"/>
              <a:t>Третье</a:t>
            </a:r>
            <a:r>
              <a:rPr lang="en-US" dirty="0"/>
              <a:t>, </a:t>
            </a:r>
            <a:r>
              <a:rPr lang="ru-RU" dirty="0"/>
              <a:t>отказ от экологически вредных субсидий</a:t>
            </a:r>
            <a:r>
              <a:rPr lang="en-US" dirty="0"/>
              <a:t>; </a:t>
            </a:r>
            <a:r>
              <a:rPr lang="ru-RU" dirty="0"/>
              <a:t>это критически важный шаг в деле адекватной оценки ресурсов и загрязнения</a:t>
            </a:r>
            <a:r>
              <a:rPr lang="en-US" dirty="0"/>
              <a:t> (</a:t>
            </a:r>
            <a:r>
              <a:rPr lang="ru-RU" dirty="0"/>
              <a:t>например, субсидий на ископаемое топливо, некоторых субсидий в секторах СХ и рыболовства</a:t>
            </a:r>
            <a:r>
              <a:rPr lang="en-US" dirty="0"/>
              <a:t>, </a:t>
            </a:r>
            <a:r>
              <a:rPr lang="ru-RU" dirty="0"/>
              <a:t>субсидий на электроэнергию для нужд поливного земледелия  и т.д.)</a:t>
            </a:r>
            <a:r>
              <a:rPr lang="en-US" dirty="0"/>
              <a:t> </a:t>
            </a:r>
            <a:endParaRPr lang="en-GB" b="1" dirty="0"/>
          </a:p>
          <a:p>
            <a:pPr>
              <a:lnSpc>
                <a:spcPct val="80000"/>
              </a:lnSpc>
            </a:pPr>
            <a:endParaRPr lang="en-US" dirty="0"/>
          </a:p>
          <a:p>
            <a:pPr>
              <a:lnSpc>
                <a:spcPct val="80000"/>
              </a:lnSpc>
            </a:pPr>
            <a:r>
              <a:rPr lang="en-US" dirty="0"/>
              <a:t>(4) </a:t>
            </a:r>
            <a:r>
              <a:rPr lang="ru-RU" b="1" dirty="0"/>
              <a:t>Выравнивание секторальной политики с целями ЗР</a:t>
            </a:r>
            <a:r>
              <a:rPr lang="en-US" dirty="0"/>
              <a:t>. </a:t>
            </a:r>
            <a:r>
              <a:rPr lang="ru-RU" dirty="0"/>
              <a:t>Необходимы связки существующей секторальной политики и подходов по отдельным проблемам в</a:t>
            </a:r>
            <a:r>
              <a:rPr lang="ru-RU" baseline="0" dirty="0"/>
              <a:t> целях ЗР, включая устранение основных препятствий или несоответствий. При неправильном соответствии  отраслевая политика может создать непреднамеренные препятствия реформам.</a:t>
            </a:r>
            <a:r>
              <a:rPr lang="en-US" dirty="0"/>
              <a:t> </a:t>
            </a:r>
          </a:p>
          <a:p>
            <a:pPr>
              <a:lnSpc>
                <a:spcPct val="80000"/>
              </a:lnSpc>
            </a:pPr>
            <a:endParaRPr lang="en-US" b="1" dirty="0"/>
          </a:p>
          <a:p>
            <a:pPr>
              <a:lnSpc>
                <a:spcPct val="80000"/>
              </a:lnSpc>
            </a:pPr>
            <a:r>
              <a:rPr lang="en-US" b="1" dirty="0"/>
              <a:t>[</a:t>
            </a:r>
            <a:r>
              <a:rPr lang="ru-RU" b="1" dirty="0"/>
              <a:t>Устранение последствий в области распределения для настоящего поколения </a:t>
            </a:r>
            <a:r>
              <a:rPr lang="ru-RU" dirty="0"/>
              <a:t>важно для реформ</a:t>
            </a:r>
            <a:r>
              <a:rPr lang="en-US" dirty="0"/>
              <a:t>. </a:t>
            </a:r>
            <a:r>
              <a:rPr lang="ru-RU" dirty="0"/>
              <a:t>Сюда относятся рынки труда, влияние на домохозяйства и фирмы.</a:t>
            </a:r>
            <a:r>
              <a:rPr lang="en-US" dirty="0"/>
              <a:t>]</a:t>
            </a:r>
          </a:p>
          <a:p>
            <a:pPr>
              <a:lnSpc>
                <a:spcPct val="80000"/>
              </a:lnSpc>
            </a:pPr>
            <a:endParaRPr lang="en-US" dirty="0"/>
          </a:p>
          <a:p>
            <a:pPr>
              <a:lnSpc>
                <a:spcPct val="80000"/>
              </a:lnSpc>
            </a:pPr>
            <a:r>
              <a:rPr lang="ru-RU" dirty="0"/>
              <a:t>Каковы же секторальные виды </a:t>
            </a:r>
            <a:r>
              <a:rPr lang="ru-RU" dirty="0" err="1"/>
              <a:t>политки</a:t>
            </a:r>
            <a:r>
              <a:rPr lang="ru-RU" dirty="0"/>
              <a:t> или области политики,</a:t>
            </a:r>
            <a:r>
              <a:rPr lang="ru-RU" baseline="0" dirty="0"/>
              <a:t> которые необходимо выровнять с «зелеными» целями?</a:t>
            </a:r>
            <a:r>
              <a:rPr lang="en-US" baseline="0" dirty="0"/>
              <a:t> &gt;&gt;&gt; </a:t>
            </a:r>
            <a:r>
              <a:rPr lang="ru-RU" baseline="0" dirty="0"/>
              <a:t>след. слайд</a:t>
            </a:r>
            <a:r>
              <a:rPr lang="en-US" baseline="0" dirty="0"/>
              <a:t>.</a:t>
            </a:r>
            <a:endParaRPr lang="en-US" dirty="0"/>
          </a:p>
          <a:p>
            <a:endParaRPr lang="en-GB" dirty="0"/>
          </a:p>
        </p:txBody>
      </p:sp>
    </p:spTree>
    <p:extLst>
      <p:ext uri="{BB962C8B-B14F-4D97-AF65-F5344CB8AC3E}">
        <p14:creationId xmlns:p14="http://schemas.microsoft.com/office/powerpoint/2010/main" val="424238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6315A446-0F6F-46C0-AA9A-473ADD401C41}" type="slidenum">
              <a:rPr lang="en-US" smtClean="0">
                <a:solidFill>
                  <a:prstClr val="black"/>
                </a:solidFill>
              </a:rPr>
              <a:pPr>
                <a:defRPr/>
              </a:pPr>
              <a:t>8</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967452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BDB678-CE5B-4520-9E63-BFA8484391A2}" type="slidenum">
              <a:rPr lang="en-GB" smtClean="0"/>
              <a:t>9</a:t>
            </a:fld>
            <a:endParaRPr lang="en-GB" dirty="0"/>
          </a:p>
        </p:txBody>
      </p:sp>
    </p:spTree>
    <p:extLst>
      <p:ext uri="{BB962C8B-B14F-4D97-AF65-F5344CB8AC3E}">
        <p14:creationId xmlns:p14="http://schemas.microsoft.com/office/powerpoint/2010/main" val="2323176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16000" y="2628508"/>
            <a:ext cx="2628000" cy="4229631"/>
          </a:xfrm>
          <a:prstGeom prst="rect">
            <a:avLst/>
          </a:prstGeom>
        </p:spPr>
      </p:pic>
      <p:pic>
        <p:nvPicPr>
          <p:cNvPr id="39"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000" y="6001200"/>
            <a:ext cx="1742400" cy="685680"/>
          </a:xfrm>
          <a:prstGeom prst="rect">
            <a:avLst/>
          </a:prstGeom>
        </p:spPr>
      </p:pic>
      <p:pic>
        <p:nvPicPr>
          <p:cNvPr id="36"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fr-FR" dirty="0"/>
              <a:t>CLIQUEZ POUR MODIFIER LE TITRE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Cliquez pour modifier les sous-titres</a:t>
            </a:r>
            <a:endParaRPr kumimoji="0" lang="en-US" dirty="0"/>
          </a:p>
        </p:txBody>
      </p:sp>
      <p:pic>
        <p:nvPicPr>
          <p:cNvPr id="37" name="Imag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endParaRPr lang="en-GB" dirty="0">
              <a:solidFill>
                <a:prstClr val="white"/>
              </a:solidFill>
            </a:endParaRPr>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solidFill>
                <a:prstClr val="white"/>
              </a:solidFill>
            </a:endParaRPr>
          </a:p>
        </p:txBody>
      </p:sp>
    </p:spTree>
    <p:extLst>
      <p:ext uri="{BB962C8B-B14F-4D97-AF65-F5344CB8AC3E}">
        <p14:creationId xmlns:p14="http://schemas.microsoft.com/office/powerpoint/2010/main" val="223182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a:t>Cliquez pour modifier les styles du texte du masque</a:t>
            </a:r>
            <a:endParaRPr lang="en-US" dirty="0"/>
          </a:p>
          <a:p>
            <a:pPr lvl="1" eaLnBrk="1" latinLnBrk="0" hangingPunct="1"/>
            <a:r>
              <a:rPr lang="en-US" dirty="0" err="1"/>
              <a:t>Deuxième</a:t>
            </a:r>
            <a:r>
              <a:rPr lang="en-US" dirty="0"/>
              <a:t> </a:t>
            </a:r>
            <a:r>
              <a:rPr lang="en-US" dirty="0" err="1"/>
              <a:t>niveau</a:t>
            </a:r>
            <a:endParaRPr lang="en-US" dirty="0"/>
          </a:p>
          <a:p>
            <a:pPr lvl="2" eaLnBrk="1" latinLnBrk="0" hangingPunct="1"/>
            <a:r>
              <a:rPr lang="en-US" dirty="0" err="1"/>
              <a:t>Troisième</a:t>
            </a:r>
            <a:r>
              <a:rPr lang="en-US" dirty="0"/>
              <a:t> </a:t>
            </a:r>
            <a:r>
              <a:rPr lang="en-US" dirty="0" err="1"/>
              <a:t>niveau</a:t>
            </a:r>
            <a:endParaRPr lang="en-US" dirty="0"/>
          </a:p>
          <a:p>
            <a:pPr lvl="3" eaLnBrk="1" latinLnBrk="0" hangingPunct="1"/>
            <a:r>
              <a:rPr lang="en-US" dirty="0" err="1"/>
              <a:t>Quatrième</a:t>
            </a:r>
            <a:r>
              <a:rPr lang="en-US" dirty="0"/>
              <a:t> </a:t>
            </a:r>
            <a:r>
              <a:rPr lang="en-US" dirty="0" err="1"/>
              <a:t>niveau</a:t>
            </a:r>
            <a:endParaRPr lang="en-US" dirty="0"/>
          </a:p>
          <a:p>
            <a:pPr lvl="4" eaLnBrk="1" latinLnBrk="0" hangingPunct="1"/>
            <a:r>
              <a:rPr lang="en-US" dirty="0" err="1"/>
              <a:t>Cinquième</a:t>
            </a:r>
            <a:r>
              <a:rPr lang="en-US" dirty="0"/>
              <a:t> </a:t>
            </a:r>
            <a:r>
              <a:rPr lang="en-US" dirty="0" err="1"/>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endParaRPr lang="en-GB"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0F1F48D6-78E0-4C52-84E8-B7864A6D3B9C}" type="slidenum">
              <a:rPr lang="en-GB" smtClean="0">
                <a:solidFill>
                  <a:prstClr val="white"/>
                </a:solidFill>
              </a:rPr>
              <a:pPr/>
              <a:t>‹#›</a:t>
            </a:fld>
            <a:endParaRPr lang="en-GB" dirty="0">
              <a:solidFill>
                <a:prstClr val="white"/>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Tree>
    <p:extLst>
      <p:ext uri="{BB962C8B-B14F-4D97-AF65-F5344CB8AC3E}">
        <p14:creationId xmlns:p14="http://schemas.microsoft.com/office/powerpoint/2010/main" val="2746653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682992"/>
            <a:ext cx="6624000" cy="1531616"/>
          </a:xfrm>
        </p:spPr>
        <p:txBody>
          <a:bodyPr anchor="ctr" anchorCtr="0">
            <a:spAutoFit/>
          </a:bodyPr>
          <a:lstStyle>
            <a:lvl1pPr algn="ctr">
              <a:lnSpc>
                <a:spcPts val="3700"/>
              </a:lnSpc>
              <a:defRPr sz="3700" b="0" i="0" cap="all" baseline="0">
                <a:solidFill>
                  <a:schemeClr val="bg1"/>
                </a:solidFill>
              </a:defRPr>
            </a:lvl1pPr>
          </a:lstStyle>
          <a:p>
            <a:r>
              <a:rPr lang="fr-FR" dirty="0"/>
              <a:t>Cliquez pour modifier</a:t>
            </a:r>
            <a:br>
              <a:rPr lang="fr-FR" dirty="0"/>
            </a:br>
            <a:r>
              <a:rPr lang="fr-FR" dirty="0"/>
              <a:t>le titre de l'en-tête de section</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endParaRPr lang="en-GB" dirty="0">
              <a:solidFill>
                <a:prstClr val="white"/>
              </a:solidFill>
            </a:endParaRPr>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solidFill>
                <a:prstClr val="white"/>
              </a:solidFill>
            </a:endParaRPr>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0F1F48D6-78E0-4C52-84E8-B7864A6D3B9C}" type="slidenum">
              <a:rPr lang="en-GB" smtClean="0">
                <a:solidFill>
                  <a:srgbClr val="006299"/>
                </a:solidFill>
              </a:rPr>
              <a:pPr/>
              <a:t>‹#›</a:t>
            </a:fld>
            <a:endParaRPr lang="en-GB" dirty="0">
              <a:solidFill>
                <a:srgbClr val="006299"/>
              </a:solidFill>
            </a:endParaRPr>
          </a:p>
        </p:txBody>
      </p:sp>
    </p:spTree>
    <p:extLst>
      <p:ext uri="{BB962C8B-B14F-4D97-AF65-F5344CB8AC3E}">
        <p14:creationId xmlns:p14="http://schemas.microsoft.com/office/powerpoint/2010/main" val="4438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F1F48D6-78E0-4C52-84E8-B7864A6D3B9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99930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pPr>
              <a:defRPr/>
            </a:pPr>
            <a:endParaRPr lang="en-US"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pPr>
              <a:defRPr/>
            </a:pPr>
            <a:endParaRPr lang="en-US"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pPr>
              <a:defRPr/>
            </a:pPr>
            <a:fld id="{9DC9B25A-A448-4FB0-BEF3-C099B51596AE}" type="slidenum">
              <a:rPr lang="en-US" smtClean="0"/>
              <a:pPr>
                <a:defRPr/>
              </a:pPr>
              <a:t>‹#›</a:t>
            </a:fld>
            <a:endParaRPr lang="en-US" dirty="0"/>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7516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17513"/>
            <a:ext cx="7772400" cy="1143000"/>
          </a:xfrm>
        </p:spPr>
        <p:txBody>
          <a:bodyPr/>
          <a:lstStyle/>
          <a:p>
            <a:r>
              <a:rPr lang="en-US" dirty="0"/>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endParaRPr lang="es-ES_tradnl" altLang="en-US" dirty="0"/>
          </a:p>
        </p:txBody>
      </p:sp>
      <p:sp>
        <p:nvSpPr>
          <p:cNvPr id="6" name="Rectangle 5"/>
          <p:cNvSpPr>
            <a:spLocks noGrp="1" noChangeArrowheads="1"/>
          </p:cNvSpPr>
          <p:nvPr>
            <p:ph type="ftr" sz="quarter" idx="11"/>
          </p:nvPr>
        </p:nvSpPr>
        <p:spPr/>
        <p:txBody>
          <a:bodyPr/>
          <a:lstStyle>
            <a:lvl1pPr>
              <a:defRPr/>
            </a:lvl1pPr>
          </a:lstStyle>
          <a:p>
            <a:endParaRPr lang="es-ES_tradnl" altLang="en-US" dirty="0"/>
          </a:p>
        </p:txBody>
      </p:sp>
      <p:sp>
        <p:nvSpPr>
          <p:cNvPr id="7" name="Rectangle 6"/>
          <p:cNvSpPr>
            <a:spLocks noGrp="1" noChangeArrowheads="1"/>
          </p:cNvSpPr>
          <p:nvPr>
            <p:ph type="sldNum" sz="quarter" idx="12"/>
          </p:nvPr>
        </p:nvSpPr>
        <p:spPr/>
        <p:txBody>
          <a:bodyPr/>
          <a:lstStyle>
            <a:lvl1pPr>
              <a:defRPr/>
            </a:lvl1pPr>
          </a:lstStyle>
          <a:p>
            <a:fld id="{E6833AB8-1217-44F3-84C3-AFD76B4DE64C}" type="slidenum">
              <a:rPr lang="en-US" altLang="en-US"/>
              <a:pPr/>
              <a:t>‹#›</a:t>
            </a:fld>
            <a:endParaRPr lang="en-US" altLang="en-US" dirty="0"/>
          </a:p>
        </p:txBody>
      </p:sp>
    </p:spTree>
    <p:extLst>
      <p:ext uri="{BB962C8B-B14F-4D97-AF65-F5344CB8AC3E}">
        <p14:creationId xmlns:p14="http://schemas.microsoft.com/office/powerpoint/2010/main" val="695787856"/>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16000" y="2628508"/>
            <a:ext cx="2628000" cy="4229631"/>
          </a:xfrm>
          <a:prstGeom prst="rect">
            <a:avLst/>
          </a:prstGeom>
        </p:spPr>
      </p:pic>
      <p:pic>
        <p:nvPicPr>
          <p:cNvPr id="39"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000" y="6001200"/>
            <a:ext cx="1742400" cy="685680"/>
          </a:xfrm>
          <a:prstGeom prst="rect">
            <a:avLst/>
          </a:prstGeom>
        </p:spPr>
      </p:pic>
      <p:pic>
        <p:nvPicPr>
          <p:cNvPr id="36"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fr-FR" dirty="0"/>
              <a:t>CLIQUEZ POUR MODIFIER LE TITRE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Cliquez pour modifier les sous-titres</a:t>
            </a:r>
            <a:endParaRPr kumimoji="0" lang="en-US" dirty="0"/>
          </a:p>
        </p:txBody>
      </p:sp>
      <p:pic>
        <p:nvPicPr>
          <p:cNvPr id="37" name="Imag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endParaRPr lang="en-GB" dirty="0">
              <a:solidFill>
                <a:prstClr val="white"/>
              </a:solidFill>
            </a:endParaRPr>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solidFill>
                <a:prstClr val="white"/>
              </a:solidFill>
            </a:endParaRPr>
          </a:p>
        </p:txBody>
      </p:sp>
    </p:spTree>
    <p:extLst>
      <p:ext uri="{BB962C8B-B14F-4D97-AF65-F5344CB8AC3E}">
        <p14:creationId xmlns:p14="http://schemas.microsoft.com/office/powerpoint/2010/main" val="361462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a:t>Cliquez pour modifier les styles du texte du masque</a:t>
            </a:r>
            <a:endParaRPr lang="en-US" dirty="0"/>
          </a:p>
          <a:p>
            <a:pPr lvl="1" eaLnBrk="1" latinLnBrk="0" hangingPunct="1"/>
            <a:r>
              <a:rPr lang="en-US" dirty="0" err="1"/>
              <a:t>Deuxième</a:t>
            </a:r>
            <a:r>
              <a:rPr lang="en-US" dirty="0"/>
              <a:t> </a:t>
            </a:r>
            <a:r>
              <a:rPr lang="en-US" dirty="0" err="1"/>
              <a:t>niveau</a:t>
            </a:r>
            <a:endParaRPr lang="en-US" dirty="0"/>
          </a:p>
          <a:p>
            <a:pPr lvl="2" eaLnBrk="1" latinLnBrk="0" hangingPunct="1"/>
            <a:r>
              <a:rPr lang="en-US" dirty="0" err="1"/>
              <a:t>Troisième</a:t>
            </a:r>
            <a:r>
              <a:rPr lang="en-US" dirty="0"/>
              <a:t> </a:t>
            </a:r>
            <a:r>
              <a:rPr lang="en-US" dirty="0" err="1"/>
              <a:t>niveau</a:t>
            </a:r>
            <a:endParaRPr lang="en-US" dirty="0"/>
          </a:p>
          <a:p>
            <a:pPr lvl="3" eaLnBrk="1" latinLnBrk="0" hangingPunct="1"/>
            <a:r>
              <a:rPr lang="en-US" dirty="0" err="1"/>
              <a:t>Quatrième</a:t>
            </a:r>
            <a:r>
              <a:rPr lang="en-US" dirty="0"/>
              <a:t> </a:t>
            </a:r>
            <a:r>
              <a:rPr lang="en-US" dirty="0" err="1"/>
              <a:t>niveau</a:t>
            </a:r>
            <a:endParaRPr lang="en-US" dirty="0"/>
          </a:p>
          <a:p>
            <a:pPr lvl="4" eaLnBrk="1" latinLnBrk="0" hangingPunct="1"/>
            <a:r>
              <a:rPr lang="en-US" dirty="0" err="1"/>
              <a:t>Cinquième</a:t>
            </a:r>
            <a:r>
              <a:rPr lang="en-US" dirty="0"/>
              <a:t> </a:t>
            </a:r>
            <a:r>
              <a:rPr lang="en-US" dirty="0" err="1"/>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endParaRPr lang="en-GB"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0F1F48D6-78E0-4C52-84E8-B7864A6D3B9C}" type="slidenum">
              <a:rPr lang="en-GB" smtClean="0">
                <a:solidFill>
                  <a:prstClr val="white"/>
                </a:solidFill>
              </a:rPr>
              <a:pPr/>
              <a:t>‹#›</a:t>
            </a:fld>
            <a:endParaRPr lang="en-GB" dirty="0">
              <a:solidFill>
                <a:prstClr val="white"/>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Tree>
    <p:extLst>
      <p:ext uri="{BB962C8B-B14F-4D97-AF65-F5344CB8AC3E}">
        <p14:creationId xmlns:p14="http://schemas.microsoft.com/office/powerpoint/2010/main" val="2287948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682992"/>
            <a:ext cx="6624000" cy="1531616"/>
          </a:xfrm>
        </p:spPr>
        <p:txBody>
          <a:bodyPr anchor="ctr" anchorCtr="0">
            <a:spAutoFit/>
          </a:bodyPr>
          <a:lstStyle>
            <a:lvl1pPr algn="ctr">
              <a:lnSpc>
                <a:spcPts val="3700"/>
              </a:lnSpc>
              <a:defRPr sz="3700" b="0" i="0" cap="all" baseline="0">
                <a:solidFill>
                  <a:schemeClr val="bg1"/>
                </a:solidFill>
              </a:defRPr>
            </a:lvl1pPr>
          </a:lstStyle>
          <a:p>
            <a:r>
              <a:rPr lang="fr-FR" dirty="0"/>
              <a:t>Cliquez pour modifier</a:t>
            </a:r>
            <a:br>
              <a:rPr lang="fr-FR" dirty="0"/>
            </a:br>
            <a:r>
              <a:rPr lang="fr-FR" dirty="0"/>
              <a:t>le titre de l'en-tête de section</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endParaRPr lang="en-GB" dirty="0">
              <a:solidFill>
                <a:prstClr val="white"/>
              </a:solidFill>
            </a:endParaRPr>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solidFill>
                <a:prstClr val="white"/>
              </a:solidFill>
            </a:endParaRPr>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0F1F48D6-78E0-4C52-84E8-B7864A6D3B9C}" type="slidenum">
              <a:rPr lang="en-GB" smtClean="0">
                <a:solidFill>
                  <a:srgbClr val="006299"/>
                </a:solidFill>
              </a:rPr>
              <a:pPr/>
              <a:t>‹#›</a:t>
            </a:fld>
            <a:endParaRPr lang="en-GB" dirty="0">
              <a:solidFill>
                <a:srgbClr val="006299"/>
              </a:solidFill>
            </a:endParaRPr>
          </a:p>
        </p:txBody>
      </p:sp>
    </p:spTree>
    <p:extLst>
      <p:ext uri="{BB962C8B-B14F-4D97-AF65-F5344CB8AC3E}">
        <p14:creationId xmlns:p14="http://schemas.microsoft.com/office/powerpoint/2010/main" val="336452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fr-FR" sz="2000" dirty="0">
              <a:solidFill>
                <a:srgbClr val="727272"/>
              </a:solidFill>
              <a:latin typeface="Helvetica 65 Medium" pitchFamily="34" charset="0"/>
            </a:endParaRPr>
          </a:p>
        </p:txBody>
      </p:sp>
      <p:pic>
        <p:nvPicPr>
          <p:cNvPr id="24" name="Image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fr-FR" dirty="0"/>
              <a:t>Cliquez pour modifier les styles du texte du masque</a:t>
            </a:r>
            <a:endParaRPr kumimoji="0" lang="en-US" dirty="0"/>
          </a:p>
          <a:p>
            <a:pPr lvl="1" eaLnBrk="1" latinLnBrk="0" hangingPunct="1"/>
            <a:r>
              <a:rPr kumimoji="0" lang="en-US" dirty="0" err="1"/>
              <a:t>Deuxième</a:t>
            </a:r>
            <a:r>
              <a:rPr kumimoji="0" lang="en-US" dirty="0"/>
              <a:t> </a:t>
            </a:r>
            <a:r>
              <a:rPr kumimoji="0" lang="en-US" dirty="0" err="1"/>
              <a:t>niveau</a:t>
            </a:r>
            <a:endParaRPr kumimoji="0" lang="en-US" dirty="0"/>
          </a:p>
          <a:p>
            <a:pPr lvl="2" eaLnBrk="1" latinLnBrk="0" hangingPunct="1"/>
            <a:r>
              <a:rPr kumimoji="0" lang="en-US" dirty="0" err="1"/>
              <a:t>Troisième</a:t>
            </a:r>
            <a:r>
              <a:rPr kumimoji="0" lang="en-US" dirty="0"/>
              <a:t> </a:t>
            </a:r>
            <a:r>
              <a:rPr kumimoji="0" lang="en-US" dirty="0" err="1"/>
              <a:t>niveau</a:t>
            </a:r>
            <a:endParaRPr kumimoji="0" lang="en-US" dirty="0"/>
          </a:p>
          <a:p>
            <a:pPr lvl="3" eaLnBrk="1" latinLnBrk="0" hangingPunct="1"/>
            <a:r>
              <a:rPr kumimoji="0" lang="en-US" dirty="0" err="1"/>
              <a:t>Quatrième</a:t>
            </a:r>
            <a:r>
              <a:rPr kumimoji="0" lang="en-US" dirty="0"/>
              <a:t> </a:t>
            </a:r>
            <a:r>
              <a:rPr kumimoji="0" lang="en-US" dirty="0" err="1"/>
              <a:t>niveau</a:t>
            </a:r>
            <a:endParaRPr kumimoji="0" lang="en-US" dirty="0"/>
          </a:p>
          <a:p>
            <a:pPr lvl="4" eaLnBrk="1" latinLnBrk="0" hangingPunct="1"/>
            <a:r>
              <a:rPr kumimoji="0" lang="en-US" dirty="0" err="1"/>
              <a:t>Cinquième</a:t>
            </a:r>
            <a:r>
              <a:rPr kumimoji="0" lang="en-US" dirty="0"/>
              <a:t> </a:t>
            </a:r>
            <a:r>
              <a:rPr kumimoji="0" lang="en-US" dirty="0" err="1"/>
              <a:t>niveau</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endParaRPr lang="en-GB" dirty="0"/>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0F1F48D6-78E0-4C52-84E8-B7864A6D3B9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884706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2" r:id="rId5"/>
    <p:sldLayoutId id="2147483683" r:id="rId6"/>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fr-FR" sz="2000" dirty="0">
              <a:solidFill>
                <a:srgbClr val="727272"/>
              </a:solidFill>
              <a:latin typeface="Helvetica 65 Medium" pitchFamily="34" charset="0"/>
            </a:endParaRPr>
          </a:p>
        </p:txBody>
      </p:sp>
      <p:pic>
        <p:nvPicPr>
          <p:cNvPr id="24" name="Imag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fr-FR" dirty="0"/>
              <a:t>Cliquez pour modifier les styles du texte du masque</a:t>
            </a:r>
            <a:endParaRPr kumimoji="0" lang="en-US" dirty="0"/>
          </a:p>
          <a:p>
            <a:pPr lvl="1" eaLnBrk="1" latinLnBrk="0" hangingPunct="1"/>
            <a:r>
              <a:rPr kumimoji="0" lang="en-US" dirty="0" err="1"/>
              <a:t>Deuxième</a:t>
            </a:r>
            <a:r>
              <a:rPr kumimoji="0" lang="en-US" dirty="0"/>
              <a:t> </a:t>
            </a:r>
            <a:r>
              <a:rPr kumimoji="0" lang="en-US" dirty="0" err="1"/>
              <a:t>niveau</a:t>
            </a:r>
            <a:endParaRPr kumimoji="0" lang="en-US" dirty="0"/>
          </a:p>
          <a:p>
            <a:pPr lvl="2" eaLnBrk="1" latinLnBrk="0" hangingPunct="1"/>
            <a:r>
              <a:rPr kumimoji="0" lang="en-US" dirty="0" err="1"/>
              <a:t>Troisième</a:t>
            </a:r>
            <a:r>
              <a:rPr kumimoji="0" lang="en-US" dirty="0"/>
              <a:t> </a:t>
            </a:r>
            <a:r>
              <a:rPr kumimoji="0" lang="en-US" dirty="0" err="1"/>
              <a:t>niveau</a:t>
            </a:r>
            <a:endParaRPr kumimoji="0" lang="en-US" dirty="0"/>
          </a:p>
          <a:p>
            <a:pPr lvl="3" eaLnBrk="1" latinLnBrk="0" hangingPunct="1"/>
            <a:r>
              <a:rPr kumimoji="0" lang="en-US" dirty="0" err="1"/>
              <a:t>Quatrième</a:t>
            </a:r>
            <a:r>
              <a:rPr kumimoji="0" lang="en-US" dirty="0"/>
              <a:t> </a:t>
            </a:r>
            <a:r>
              <a:rPr kumimoji="0" lang="en-US" dirty="0" err="1"/>
              <a:t>niveau</a:t>
            </a:r>
            <a:endParaRPr kumimoji="0" lang="en-US" dirty="0"/>
          </a:p>
          <a:p>
            <a:pPr lvl="4" eaLnBrk="1" latinLnBrk="0" hangingPunct="1"/>
            <a:r>
              <a:rPr kumimoji="0" lang="en-US" dirty="0" err="1"/>
              <a:t>Cinquième</a:t>
            </a:r>
            <a:r>
              <a:rPr kumimoji="0" lang="en-US" dirty="0"/>
              <a:t> </a:t>
            </a:r>
            <a:r>
              <a:rPr kumimoji="0" lang="en-US" dirty="0" err="1"/>
              <a:t>niveau</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endParaRPr lang="en-GB" dirty="0"/>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0F1F48D6-78E0-4C52-84E8-B7864A6D3B9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9150718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hyperlink" Target="http://www.oecd.org/environment/oecd-companion-to-the-inventory-of-support-measures-for-fossil-fuels-2015-9789264239616-en.htm"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6054194"/>
            <a:ext cx="7704856" cy="759182"/>
          </a:xfrm>
        </p:spPr>
        <p:txBody>
          <a:bodyPr/>
          <a:lstStyle/>
          <a:p>
            <a:pPr>
              <a:lnSpc>
                <a:spcPts val="2600"/>
              </a:lnSpc>
            </a:pPr>
            <a:r>
              <a:rPr lang="en-US" sz="1800" b="1" cap="none" dirty="0"/>
              <a:t>Kumi Kitamori, </a:t>
            </a:r>
            <a:br>
              <a:rPr lang="en-US" sz="1800" b="1" cap="none" dirty="0"/>
            </a:br>
            <a:r>
              <a:rPr lang="en-US" sz="1800" b="1" cap="none" dirty="0"/>
              <a:t>Head, Green Growth &amp; Global Relations, OECD</a:t>
            </a:r>
            <a:endParaRPr lang="en-GB" sz="2400" i="1" cap="none" dirty="0"/>
          </a:p>
        </p:txBody>
      </p:sp>
      <p:sp>
        <p:nvSpPr>
          <p:cNvPr id="3" name="Title 1"/>
          <p:cNvSpPr txBox="1">
            <a:spLocks/>
          </p:cNvSpPr>
          <p:nvPr/>
        </p:nvSpPr>
        <p:spPr>
          <a:xfrm>
            <a:off x="899592" y="1100351"/>
            <a:ext cx="7992888" cy="2400657"/>
          </a:xfrm>
          <a:prstGeom prst="rect">
            <a:avLst/>
          </a:prstGeom>
        </p:spPr>
        <p:txBody>
          <a:bodyPr vert="horz" wrap="square" lIns="90000" tIns="45720" rIns="90000" bIns="45720" rtlCol="0" anchor="b">
            <a:spAutoFit/>
          </a:bodyPr>
          <a:lstStyle>
            <a:lvl1pPr algn="l" rtl="0" eaLnBrk="1" latinLnBrk="0" hangingPunct="1">
              <a:lnSpc>
                <a:spcPts val="4500"/>
              </a:lnSpc>
              <a:spcBef>
                <a:spcPct val="0"/>
              </a:spcBef>
              <a:buNone/>
              <a:defRPr kumimoji="0" sz="4500" kern="1200" cap="all" baseline="0">
                <a:solidFill>
                  <a:schemeClr val="bg1"/>
                </a:solidFill>
                <a:latin typeface="+mj-lt"/>
                <a:ea typeface="+mj-ea"/>
                <a:cs typeface="+mj-cs"/>
              </a:defRPr>
            </a:lvl1pPr>
          </a:lstStyle>
          <a:p>
            <a:pPr algn="ctr"/>
            <a:r>
              <a:rPr lang="en-US" sz="3600" cap="none" dirty="0">
                <a:solidFill>
                  <a:prstClr val="white"/>
                </a:solidFill>
                <a:latin typeface="Arial Black" panose="020B0A04020102020204" pitchFamily="34" charset="0"/>
              </a:rPr>
              <a:t>The OECD Green Growth Strategy</a:t>
            </a:r>
          </a:p>
          <a:p>
            <a:pPr algn="ctr"/>
            <a:r>
              <a:rPr lang="en-US" sz="3600" cap="none" dirty="0">
                <a:solidFill>
                  <a:prstClr val="white"/>
                </a:solidFill>
                <a:latin typeface="Arial Black" panose="020B0A04020102020204" pitchFamily="34" charset="0"/>
              </a:rPr>
              <a:t> and implementation experience of  OECD countries</a:t>
            </a:r>
          </a:p>
        </p:txBody>
      </p:sp>
      <p:sp>
        <p:nvSpPr>
          <p:cNvPr id="6" name="Title 1"/>
          <p:cNvSpPr txBox="1">
            <a:spLocks/>
          </p:cNvSpPr>
          <p:nvPr/>
        </p:nvSpPr>
        <p:spPr>
          <a:xfrm>
            <a:off x="755576" y="3933056"/>
            <a:ext cx="7992888" cy="2439129"/>
          </a:xfrm>
          <a:prstGeom prst="rect">
            <a:avLst/>
          </a:prstGeom>
        </p:spPr>
        <p:txBody>
          <a:bodyPr vert="horz" wrap="square" lIns="90000" tIns="45720" rIns="90000" bIns="45720" rtlCol="0" anchor="b">
            <a:spAutoFit/>
          </a:bodyPr>
          <a:lstStyle>
            <a:lvl1pPr algn="l" rtl="0" eaLnBrk="1" latinLnBrk="0" hangingPunct="1">
              <a:lnSpc>
                <a:spcPts val="4500"/>
              </a:lnSpc>
              <a:spcBef>
                <a:spcPct val="0"/>
              </a:spcBef>
              <a:buNone/>
              <a:defRPr kumimoji="0" sz="4500" kern="1200" cap="all" baseline="0">
                <a:solidFill>
                  <a:schemeClr val="bg1"/>
                </a:solidFill>
                <a:latin typeface="+mj-lt"/>
                <a:ea typeface="+mj-ea"/>
                <a:cs typeface="+mj-cs"/>
              </a:defRPr>
            </a:lvl1pPr>
          </a:lstStyle>
          <a:p>
            <a:pPr algn="ctr">
              <a:lnSpc>
                <a:spcPts val="2300"/>
              </a:lnSpc>
            </a:pPr>
            <a:r>
              <a:rPr lang="en-US" sz="1800" b="1" cap="none" dirty="0"/>
              <a:t>Expert Workshop: Transition of the Russian Federation to the Green Economy  and Draft Roadmap of the Ministry of Natural Resources and the Environment of the Russian Federation </a:t>
            </a:r>
          </a:p>
          <a:p>
            <a:pPr algn="ctr">
              <a:lnSpc>
                <a:spcPts val="2300"/>
              </a:lnSpc>
            </a:pPr>
            <a:endParaRPr lang="en-US" sz="1800" b="1" cap="none" dirty="0"/>
          </a:p>
          <a:p>
            <a:pPr algn="ctr">
              <a:lnSpc>
                <a:spcPts val="2300"/>
              </a:lnSpc>
            </a:pPr>
            <a:r>
              <a:rPr lang="en-US" sz="1800" b="1" cap="none" dirty="0"/>
              <a:t>16-17 March 2017</a:t>
            </a:r>
          </a:p>
          <a:p>
            <a:pPr algn="ctr">
              <a:lnSpc>
                <a:spcPts val="2300"/>
              </a:lnSpc>
            </a:pPr>
            <a:r>
              <a:rPr lang="en-US" sz="1800" b="1" cap="none" dirty="0"/>
              <a:t>Yaroslavl State Technical University, Russia</a:t>
            </a:r>
          </a:p>
          <a:p>
            <a:pPr algn="ctr"/>
            <a:r>
              <a:rPr lang="en-US" sz="1800" b="1" cap="none" dirty="0"/>
              <a:t> </a:t>
            </a:r>
          </a:p>
        </p:txBody>
      </p:sp>
    </p:spTree>
    <p:extLst>
      <p:ext uri="{BB962C8B-B14F-4D97-AF65-F5344CB8AC3E}">
        <p14:creationId xmlns:p14="http://schemas.microsoft.com/office/powerpoint/2010/main" val="2942079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37452" y="5229201"/>
            <a:ext cx="2806548"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3"/>
          </p:nvPr>
        </p:nvSpPr>
        <p:spPr>
          <a:xfrm>
            <a:off x="115783" y="6190710"/>
            <a:ext cx="8508977" cy="667290"/>
          </a:xfrm>
        </p:spPr>
        <p:txBody>
          <a:bodyPr/>
          <a:lstStyle/>
          <a:p>
            <a:pPr>
              <a:defRPr/>
            </a:pPr>
            <a:r>
              <a:rPr lang="en-US" sz="1200" dirty="0"/>
              <a:t>Source: </a:t>
            </a:r>
            <a:r>
              <a:rPr lang="en-US" sz="1200" i="1" dirty="0"/>
              <a:t>Climate Mitigation: Policies and Progress </a:t>
            </a:r>
            <a:r>
              <a:rPr lang="en-US" sz="1200" dirty="0"/>
              <a:t>(OECD, 2015), based on data from the International Carbon Action Partnership and </a:t>
            </a:r>
            <a:r>
              <a:rPr lang="en-GB" sz="1200" dirty="0"/>
              <a:t>IEA (2014), </a:t>
            </a:r>
            <a:r>
              <a:rPr lang="en-GB" sz="1200" i="1" dirty="0"/>
              <a:t>Energy, Climate Change and Environment: 2014 Insights</a:t>
            </a:r>
            <a:r>
              <a:rPr lang="en-GB" sz="1200" dirty="0"/>
              <a:t>. </a:t>
            </a:r>
            <a:r>
              <a:rPr lang="en-US" sz="1200" dirty="0"/>
              <a:t>Excludes developments in countries not studied</a:t>
            </a:r>
          </a:p>
        </p:txBody>
      </p:sp>
      <p:sp>
        <p:nvSpPr>
          <p:cNvPr id="4" name="Slide Number Placeholder 3"/>
          <p:cNvSpPr>
            <a:spLocks noGrp="1"/>
          </p:cNvSpPr>
          <p:nvPr>
            <p:ph type="sldNum" sz="quarter" idx="4"/>
          </p:nvPr>
        </p:nvSpPr>
        <p:spPr/>
        <p:txBody>
          <a:bodyPr/>
          <a:lstStyle/>
          <a:p>
            <a:pPr>
              <a:defRPr/>
            </a:pPr>
            <a:fld id="{9DC9B25A-A448-4FB0-BEF3-C099B51596AE}" type="slidenum">
              <a:rPr lang="en-US" b="1" smtClean="0">
                <a:solidFill>
                  <a:schemeClr val="bg2">
                    <a:lumMod val="10000"/>
                  </a:schemeClr>
                </a:solidFill>
              </a:rPr>
              <a:pPr>
                <a:defRPr/>
              </a:pPr>
              <a:t>10</a:t>
            </a:fld>
            <a:endParaRPr lang="en-US" b="1" dirty="0">
              <a:solidFill>
                <a:schemeClr val="bg2">
                  <a:lumMod val="10000"/>
                </a:schemeClr>
              </a:solidFill>
            </a:endParaRPr>
          </a:p>
        </p:txBody>
      </p:sp>
      <p:sp>
        <p:nvSpPr>
          <p:cNvPr id="5" name="Title 4"/>
          <p:cNvSpPr>
            <a:spLocks noGrp="1"/>
          </p:cNvSpPr>
          <p:nvPr>
            <p:ph type="title"/>
          </p:nvPr>
        </p:nvSpPr>
        <p:spPr>
          <a:xfrm>
            <a:off x="1080000" y="185841"/>
            <a:ext cx="8000464" cy="1022400"/>
          </a:xfrm>
        </p:spPr>
        <p:txBody>
          <a:bodyPr/>
          <a:lstStyle/>
          <a:p>
            <a:r>
              <a:rPr lang="en-GB" sz="2800" b="1" dirty="0">
                <a:solidFill>
                  <a:schemeClr val="accent3"/>
                </a:solidFill>
              </a:rPr>
              <a:t>Make pollution more costly: </a:t>
            </a:r>
            <a:br>
              <a:rPr lang="en-US" sz="2800" dirty="0">
                <a:solidFill>
                  <a:srgbClr val="565656"/>
                </a:solidFill>
                <a:cs typeface="Times New Roman" pitchFamily="18" charset="0"/>
              </a:rPr>
            </a:br>
            <a:r>
              <a:rPr lang="en-US" sz="2000" dirty="0">
                <a:solidFill>
                  <a:srgbClr val="565656"/>
                </a:solidFill>
                <a:cs typeface="Times New Roman" pitchFamily="18" charset="0"/>
              </a:rPr>
              <a:t>Coverage of emission trading systems is expanding but allowances prices are typically low</a:t>
            </a:r>
            <a:endParaRPr lang="en-GB" sz="2000" dirty="0"/>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a:ext>
            </a:extLst>
          </a:blip>
          <a:srcRect b="5737"/>
          <a:stretch/>
        </p:blipFill>
        <p:spPr bwMode="auto">
          <a:xfrm>
            <a:off x="37629" y="1619400"/>
            <a:ext cx="9103830" cy="4302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a:spLocks noChangeAspect="1"/>
          </p:cNvSpPr>
          <p:nvPr/>
        </p:nvSpPr>
        <p:spPr>
          <a:xfrm>
            <a:off x="5550461" y="2127204"/>
            <a:ext cx="1980000" cy="1980000"/>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40" name="TextBox 39"/>
          <p:cNvSpPr txBox="1"/>
          <p:nvPr/>
        </p:nvSpPr>
        <p:spPr>
          <a:xfrm>
            <a:off x="7861572" y="2407601"/>
            <a:ext cx="750415"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Korea</a:t>
            </a:r>
          </a:p>
        </p:txBody>
      </p:sp>
      <p:grpSp>
        <p:nvGrpSpPr>
          <p:cNvPr id="2049" name="Group 2048"/>
          <p:cNvGrpSpPr/>
          <p:nvPr/>
        </p:nvGrpSpPr>
        <p:grpSpPr>
          <a:xfrm>
            <a:off x="7423861" y="2307233"/>
            <a:ext cx="540000" cy="540665"/>
            <a:chOff x="7159638" y="2611302"/>
            <a:chExt cx="540000" cy="540665"/>
          </a:xfrm>
        </p:grpSpPr>
        <p:sp>
          <p:nvSpPr>
            <p:cNvPr id="39" name="Oval 38"/>
            <p:cNvSpPr>
              <a:spLocks noChangeAspect="1"/>
            </p:cNvSpPr>
            <p:nvPr/>
          </p:nvSpPr>
          <p:spPr>
            <a:xfrm>
              <a:off x="7159638" y="2611967"/>
              <a:ext cx="540000" cy="540000"/>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41" name="Pie 40"/>
            <p:cNvSpPr>
              <a:spLocks noChangeAspect="1"/>
            </p:cNvSpPr>
            <p:nvPr/>
          </p:nvSpPr>
          <p:spPr>
            <a:xfrm>
              <a:off x="7159638" y="2611302"/>
              <a:ext cx="540000" cy="540000"/>
            </a:xfrm>
            <a:prstGeom prst="pie">
              <a:avLst>
                <a:gd name="adj1" fmla="val 16193679"/>
                <a:gd name="adj2" fmla="val 8658492"/>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nvGrpSpPr>
          <p:cNvPr id="2052" name="Group 2051"/>
          <p:cNvGrpSpPr/>
          <p:nvPr/>
        </p:nvGrpSpPr>
        <p:grpSpPr>
          <a:xfrm>
            <a:off x="5636498" y="2420843"/>
            <a:ext cx="934664" cy="770970"/>
            <a:chOff x="11199505" y="-230970"/>
            <a:chExt cx="934664" cy="770970"/>
          </a:xfrm>
        </p:grpSpPr>
        <p:sp>
          <p:nvSpPr>
            <p:cNvPr id="45" name="TextBox 44"/>
            <p:cNvSpPr txBox="1"/>
            <p:nvPr/>
          </p:nvSpPr>
          <p:spPr>
            <a:xfrm>
              <a:off x="11199505" y="-230970"/>
              <a:ext cx="934664"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Guangdong</a:t>
              </a:r>
            </a:p>
          </p:txBody>
        </p:sp>
        <p:grpSp>
          <p:nvGrpSpPr>
            <p:cNvPr id="2050" name="Group 2049"/>
            <p:cNvGrpSpPr/>
            <p:nvPr/>
          </p:nvGrpSpPr>
          <p:grpSpPr>
            <a:xfrm>
              <a:off x="11359580" y="0"/>
              <a:ext cx="540000" cy="540000"/>
              <a:chOff x="11359580" y="0"/>
              <a:chExt cx="540000" cy="540000"/>
            </a:xfrm>
          </p:grpSpPr>
          <p:sp>
            <p:nvSpPr>
              <p:cNvPr id="44" name="Oval 43"/>
              <p:cNvSpPr>
                <a:spLocks noChangeAspect="1"/>
              </p:cNvSpPr>
              <p:nvPr/>
            </p:nvSpPr>
            <p:spPr>
              <a:xfrm>
                <a:off x="11359580" y="0"/>
                <a:ext cx="540000" cy="540000"/>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46" name="Pie 45"/>
              <p:cNvSpPr>
                <a:spLocks noChangeAspect="1"/>
              </p:cNvSpPr>
              <p:nvPr/>
            </p:nvSpPr>
            <p:spPr>
              <a:xfrm>
                <a:off x="11359580" y="0"/>
                <a:ext cx="540000" cy="540000"/>
              </a:xfrm>
              <a:prstGeom prst="pie">
                <a:avLst>
                  <a:gd name="adj1" fmla="val 16193679"/>
                  <a:gd name="adj2" fmla="val 6808437"/>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grpSp>
        <p:nvGrpSpPr>
          <p:cNvPr id="2053" name="Group 2052"/>
          <p:cNvGrpSpPr/>
          <p:nvPr/>
        </p:nvGrpSpPr>
        <p:grpSpPr>
          <a:xfrm>
            <a:off x="6287298" y="2518883"/>
            <a:ext cx="934664" cy="665051"/>
            <a:chOff x="11102220" y="517224"/>
            <a:chExt cx="934664" cy="665051"/>
          </a:xfrm>
        </p:grpSpPr>
        <p:sp>
          <p:nvSpPr>
            <p:cNvPr id="48" name="TextBox 47"/>
            <p:cNvSpPr txBox="1"/>
            <p:nvPr/>
          </p:nvSpPr>
          <p:spPr>
            <a:xfrm>
              <a:off x="11102220" y="517224"/>
              <a:ext cx="934664"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Hubei</a:t>
              </a:r>
            </a:p>
          </p:txBody>
        </p:sp>
        <p:grpSp>
          <p:nvGrpSpPr>
            <p:cNvPr id="26" name="Group 25"/>
            <p:cNvGrpSpPr/>
            <p:nvPr/>
          </p:nvGrpSpPr>
          <p:grpSpPr>
            <a:xfrm>
              <a:off x="11362455" y="750275"/>
              <a:ext cx="432000" cy="432000"/>
              <a:chOff x="11350880" y="692400"/>
              <a:chExt cx="432000" cy="432000"/>
            </a:xfrm>
          </p:grpSpPr>
          <p:sp>
            <p:nvSpPr>
              <p:cNvPr id="47" name="Oval 46"/>
              <p:cNvSpPr>
                <a:spLocks noChangeAspect="1"/>
              </p:cNvSpPr>
              <p:nvPr/>
            </p:nvSpPr>
            <p:spPr>
              <a:xfrm>
                <a:off x="11350880" y="692400"/>
                <a:ext cx="432000" cy="432000"/>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49" name="Pie 48"/>
              <p:cNvSpPr>
                <a:spLocks noChangeAspect="1"/>
              </p:cNvSpPr>
              <p:nvPr/>
            </p:nvSpPr>
            <p:spPr>
              <a:xfrm>
                <a:off x="11350880" y="692400"/>
                <a:ext cx="432000" cy="432000"/>
              </a:xfrm>
              <a:prstGeom prst="pie">
                <a:avLst>
                  <a:gd name="adj1" fmla="val 16193679"/>
                  <a:gd name="adj2" fmla="val 1247566"/>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sp>
        <p:nvSpPr>
          <p:cNvPr id="50" name="TextBox 49"/>
          <p:cNvSpPr txBox="1"/>
          <p:nvPr/>
        </p:nvSpPr>
        <p:spPr>
          <a:xfrm>
            <a:off x="160325" y="2865537"/>
            <a:ext cx="934664"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California</a:t>
            </a:r>
          </a:p>
        </p:txBody>
      </p:sp>
      <p:grpSp>
        <p:nvGrpSpPr>
          <p:cNvPr id="51" name="Group 50"/>
          <p:cNvGrpSpPr/>
          <p:nvPr/>
        </p:nvGrpSpPr>
        <p:grpSpPr>
          <a:xfrm>
            <a:off x="997884" y="2794136"/>
            <a:ext cx="432000" cy="432000"/>
            <a:chOff x="11350880" y="692400"/>
            <a:chExt cx="432000" cy="432000"/>
          </a:xfrm>
        </p:grpSpPr>
        <p:sp>
          <p:nvSpPr>
            <p:cNvPr id="52" name="Oval 51"/>
            <p:cNvSpPr>
              <a:spLocks noChangeAspect="1"/>
            </p:cNvSpPr>
            <p:nvPr/>
          </p:nvSpPr>
          <p:spPr>
            <a:xfrm>
              <a:off x="11350880" y="692400"/>
              <a:ext cx="432000" cy="432000"/>
            </a:xfrm>
            <a:prstGeom prst="ellipse">
              <a:avLst/>
            </a:prstGeom>
            <a:solidFill>
              <a:schemeClr val="bg1">
                <a:lumMod val="95000"/>
                <a:alpha val="7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53" name="Pie 52"/>
            <p:cNvSpPr>
              <a:spLocks noChangeAspect="1"/>
            </p:cNvSpPr>
            <p:nvPr/>
          </p:nvSpPr>
          <p:spPr>
            <a:xfrm>
              <a:off x="11350880" y="692400"/>
              <a:ext cx="432000" cy="432000"/>
            </a:xfrm>
            <a:prstGeom prst="pie">
              <a:avLst>
                <a:gd name="adj1" fmla="val 16193679"/>
                <a:gd name="adj2" fmla="val 12303843"/>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nvGrpSpPr>
          <p:cNvPr id="55" name="Group 54"/>
          <p:cNvGrpSpPr/>
          <p:nvPr/>
        </p:nvGrpSpPr>
        <p:grpSpPr>
          <a:xfrm>
            <a:off x="2080848" y="2838374"/>
            <a:ext cx="432000" cy="432000"/>
            <a:chOff x="11350880" y="692400"/>
            <a:chExt cx="432000" cy="432000"/>
          </a:xfrm>
        </p:grpSpPr>
        <p:sp>
          <p:nvSpPr>
            <p:cNvPr id="56" name="Oval 55"/>
            <p:cNvSpPr>
              <a:spLocks noChangeAspect="1"/>
            </p:cNvSpPr>
            <p:nvPr/>
          </p:nvSpPr>
          <p:spPr>
            <a:xfrm>
              <a:off x="11350880" y="692400"/>
              <a:ext cx="432000" cy="432000"/>
            </a:xfrm>
            <a:prstGeom prst="ellipse">
              <a:avLst/>
            </a:prstGeom>
            <a:solidFill>
              <a:schemeClr val="bg1">
                <a:lumMod val="95000"/>
                <a:alpha val="7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57" name="Pie 56"/>
            <p:cNvSpPr>
              <a:spLocks noChangeAspect="1"/>
            </p:cNvSpPr>
            <p:nvPr/>
          </p:nvSpPr>
          <p:spPr>
            <a:xfrm>
              <a:off x="11350880" y="692400"/>
              <a:ext cx="432000" cy="432000"/>
            </a:xfrm>
            <a:prstGeom prst="pie">
              <a:avLst>
                <a:gd name="adj1" fmla="val 16193679"/>
                <a:gd name="adj2" fmla="val 20699309"/>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nvGrpSpPr>
          <p:cNvPr id="2054" name="Group 2053"/>
          <p:cNvGrpSpPr/>
          <p:nvPr/>
        </p:nvGrpSpPr>
        <p:grpSpPr>
          <a:xfrm>
            <a:off x="5678173" y="3191813"/>
            <a:ext cx="934664" cy="589056"/>
            <a:chOff x="11094218" y="2650575"/>
            <a:chExt cx="934664" cy="589056"/>
          </a:xfrm>
        </p:grpSpPr>
        <p:sp>
          <p:nvSpPr>
            <p:cNvPr id="62" name="TextBox 61"/>
            <p:cNvSpPr txBox="1"/>
            <p:nvPr/>
          </p:nvSpPr>
          <p:spPr>
            <a:xfrm>
              <a:off x="11094218" y="2650575"/>
              <a:ext cx="934664"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Shanghai</a:t>
              </a:r>
            </a:p>
          </p:txBody>
        </p:sp>
        <p:grpSp>
          <p:nvGrpSpPr>
            <p:cNvPr id="63" name="Group 62"/>
            <p:cNvGrpSpPr>
              <a:grpSpLocks noChangeAspect="1"/>
            </p:cNvGrpSpPr>
            <p:nvPr/>
          </p:nvGrpSpPr>
          <p:grpSpPr>
            <a:xfrm>
              <a:off x="11363260" y="2879631"/>
              <a:ext cx="360000" cy="360000"/>
              <a:chOff x="11350880" y="692400"/>
              <a:chExt cx="432000" cy="432000"/>
            </a:xfrm>
          </p:grpSpPr>
          <p:sp>
            <p:nvSpPr>
              <p:cNvPr id="64" name="Oval 63"/>
              <p:cNvSpPr>
                <a:spLocks noChangeAspect="1"/>
              </p:cNvSpPr>
              <p:nvPr/>
            </p:nvSpPr>
            <p:spPr>
              <a:xfrm>
                <a:off x="11350880" y="692400"/>
                <a:ext cx="432000" cy="432000"/>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65" name="Pie 64"/>
              <p:cNvSpPr>
                <a:spLocks noChangeAspect="1"/>
              </p:cNvSpPr>
              <p:nvPr/>
            </p:nvSpPr>
            <p:spPr>
              <a:xfrm>
                <a:off x="11350880" y="692400"/>
                <a:ext cx="432000" cy="432000"/>
              </a:xfrm>
              <a:prstGeom prst="pie">
                <a:avLst>
                  <a:gd name="adj1" fmla="val 16193679"/>
                  <a:gd name="adj2" fmla="val 5386164"/>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grpSp>
        <p:nvGrpSpPr>
          <p:cNvPr id="2055" name="Group 2054"/>
          <p:cNvGrpSpPr/>
          <p:nvPr/>
        </p:nvGrpSpPr>
        <p:grpSpPr>
          <a:xfrm>
            <a:off x="6143298" y="3124797"/>
            <a:ext cx="934664" cy="565803"/>
            <a:chOff x="10141540" y="2698208"/>
            <a:chExt cx="934664" cy="565803"/>
          </a:xfrm>
        </p:grpSpPr>
        <p:sp>
          <p:nvSpPr>
            <p:cNvPr id="66" name="TextBox 65"/>
            <p:cNvSpPr txBox="1"/>
            <p:nvPr/>
          </p:nvSpPr>
          <p:spPr>
            <a:xfrm>
              <a:off x="10141540" y="2698208"/>
              <a:ext cx="934664"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Chongqing</a:t>
              </a:r>
            </a:p>
          </p:txBody>
        </p:sp>
        <p:grpSp>
          <p:nvGrpSpPr>
            <p:cNvPr id="67" name="Group 66"/>
            <p:cNvGrpSpPr>
              <a:grpSpLocks noChangeAspect="1"/>
            </p:cNvGrpSpPr>
            <p:nvPr/>
          </p:nvGrpSpPr>
          <p:grpSpPr>
            <a:xfrm>
              <a:off x="10419823" y="2940011"/>
              <a:ext cx="324000" cy="324000"/>
              <a:chOff x="11350880" y="692400"/>
              <a:chExt cx="432000" cy="432000"/>
            </a:xfrm>
          </p:grpSpPr>
          <p:sp>
            <p:nvSpPr>
              <p:cNvPr id="68" name="Oval 67"/>
              <p:cNvSpPr>
                <a:spLocks noChangeAspect="1"/>
              </p:cNvSpPr>
              <p:nvPr/>
            </p:nvSpPr>
            <p:spPr>
              <a:xfrm>
                <a:off x="11350880" y="692400"/>
                <a:ext cx="432000" cy="432000"/>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69" name="Pie 68"/>
              <p:cNvSpPr>
                <a:spLocks noChangeAspect="1"/>
              </p:cNvSpPr>
              <p:nvPr/>
            </p:nvSpPr>
            <p:spPr>
              <a:xfrm>
                <a:off x="11350880" y="692400"/>
                <a:ext cx="432000" cy="432000"/>
              </a:xfrm>
              <a:prstGeom prst="pie">
                <a:avLst>
                  <a:gd name="adj1" fmla="val 16193679"/>
                  <a:gd name="adj2" fmla="val 3416277"/>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grpSp>
        <p:nvGrpSpPr>
          <p:cNvPr id="2056" name="Group 2055"/>
          <p:cNvGrpSpPr/>
          <p:nvPr/>
        </p:nvGrpSpPr>
        <p:grpSpPr>
          <a:xfrm>
            <a:off x="6541457" y="3401718"/>
            <a:ext cx="698088" cy="493552"/>
            <a:chOff x="10931492" y="3638599"/>
            <a:chExt cx="698088" cy="493552"/>
          </a:xfrm>
        </p:grpSpPr>
        <p:sp>
          <p:nvSpPr>
            <p:cNvPr id="70" name="TextBox 69"/>
            <p:cNvSpPr txBox="1"/>
            <p:nvPr/>
          </p:nvSpPr>
          <p:spPr>
            <a:xfrm>
              <a:off x="10931492" y="3638599"/>
              <a:ext cx="698088"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Tianjin</a:t>
              </a:r>
            </a:p>
          </p:txBody>
        </p:sp>
        <p:grpSp>
          <p:nvGrpSpPr>
            <p:cNvPr id="71" name="Group 70"/>
            <p:cNvGrpSpPr>
              <a:grpSpLocks noChangeAspect="1"/>
            </p:cNvGrpSpPr>
            <p:nvPr/>
          </p:nvGrpSpPr>
          <p:grpSpPr>
            <a:xfrm>
              <a:off x="11076204" y="3844151"/>
              <a:ext cx="288000" cy="288000"/>
              <a:chOff x="11350880" y="692400"/>
              <a:chExt cx="432000" cy="432000"/>
            </a:xfrm>
          </p:grpSpPr>
          <p:sp>
            <p:nvSpPr>
              <p:cNvPr id="72" name="Oval 71"/>
              <p:cNvSpPr>
                <a:spLocks noChangeAspect="1"/>
              </p:cNvSpPr>
              <p:nvPr/>
            </p:nvSpPr>
            <p:spPr>
              <a:xfrm>
                <a:off x="11350880" y="692400"/>
                <a:ext cx="432000" cy="432000"/>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73" name="Pie 72"/>
              <p:cNvSpPr>
                <a:spLocks noChangeAspect="1"/>
              </p:cNvSpPr>
              <p:nvPr/>
            </p:nvSpPr>
            <p:spPr>
              <a:xfrm>
                <a:off x="11350880" y="692400"/>
                <a:ext cx="432000" cy="432000"/>
              </a:xfrm>
              <a:prstGeom prst="pie">
                <a:avLst>
                  <a:gd name="adj1" fmla="val 16193679"/>
                  <a:gd name="adj2" fmla="val 8284855"/>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grpSp>
        <p:nvGrpSpPr>
          <p:cNvPr id="2057" name="Group 2056"/>
          <p:cNvGrpSpPr/>
          <p:nvPr/>
        </p:nvGrpSpPr>
        <p:grpSpPr>
          <a:xfrm>
            <a:off x="6872918" y="3219502"/>
            <a:ext cx="698088" cy="495835"/>
            <a:chOff x="9936496" y="3897735"/>
            <a:chExt cx="698088" cy="495835"/>
          </a:xfrm>
        </p:grpSpPr>
        <p:sp>
          <p:nvSpPr>
            <p:cNvPr id="74" name="TextBox 73"/>
            <p:cNvSpPr txBox="1"/>
            <p:nvPr/>
          </p:nvSpPr>
          <p:spPr>
            <a:xfrm>
              <a:off x="9936496" y="3897735"/>
              <a:ext cx="698088"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Beijing</a:t>
              </a:r>
            </a:p>
          </p:txBody>
        </p:sp>
        <p:grpSp>
          <p:nvGrpSpPr>
            <p:cNvPr id="75" name="Group 74"/>
            <p:cNvGrpSpPr>
              <a:grpSpLocks noChangeAspect="1"/>
            </p:cNvGrpSpPr>
            <p:nvPr/>
          </p:nvGrpSpPr>
          <p:grpSpPr>
            <a:xfrm>
              <a:off x="10141540" y="4105570"/>
              <a:ext cx="288000" cy="288000"/>
              <a:chOff x="11350880" y="692400"/>
              <a:chExt cx="432000" cy="432000"/>
            </a:xfrm>
          </p:grpSpPr>
          <p:sp>
            <p:nvSpPr>
              <p:cNvPr id="76" name="Oval 75"/>
              <p:cNvSpPr>
                <a:spLocks noChangeAspect="1"/>
              </p:cNvSpPr>
              <p:nvPr/>
            </p:nvSpPr>
            <p:spPr>
              <a:xfrm>
                <a:off x="11350880" y="692400"/>
                <a:ext cx="432000" cy="432000"/>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77" name="Pie 76"/>
              <p:cNvSpPr>
                <a:spLocks noChangeAspect="1"/>
              </p:cNvSpPr>
              <p:nvPr/>
            </p:nvSpPr>
            <p:spPr>
              <a:xfrm>
                <a:off x="11350880" y="692400"/>
                <a:ext cx="432000" cy="432000"/>
              </a:xfrm>
              <a:prstGeom prst="pie">
                <a:avLst>
                  <a:gd name="adj1" fmla="val 16193679"/>
                  <a:gd name="adj2" fmla="val 1328262"/>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grpSp>
        <p:nvGrpSpPr>
          <p:cNvPr id="2058" name="Group 2057"/>
          <p:cNvGrpSpPr/>
          <p:nvPr/>
        </p:nvGrpSpPr>
        <p:grpSpPr>
          <a:xfrm>
            <a:off x="6908861" y="2641976"/>
            <a:ext cx="911408" cy="475228"/>
            <a:chOff x="10931492" y="4396807"/>
            <a:chExt cx="911408" cy="475228"/>
          </a:xfrm>
        </p:grpSpPr>
        <p:sp>
          <p:nvSpPr>
            <p:cNvPr id="78" name="TextBox 77"/>
            <p:cNvSpPr txBox="1"/>
            <p:nvPr/>
          </p:nvSpPr>
          <p:spPr>
            <a:xfrm>
              <a:off x="10931492" y="4396807"/>
              <a:ext cx="911408"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Shenzhen</a:t>
              </a:r>
            </a:p>
          </p:txBody>
        </p:sp>
        <p:grpSp>
          <p:nvGrpSpPr>
            <p:cNvPr id="79" name="Group 78"/>
            <p:cNvGrpSpPr>
              <a:grpSpLocks noChangeAspect="1"/>
            </p:cNvGrpSpPr>
            <p:nvPr/>
          </p:nvGrpSpPr>
          <p:grpSpPr>
            <a:xfrm>
              <a:off x="11194492" y="4620035"/>
              <a:ext cx="252000" cy="252000"/>
              <a:chOff x="11350880" y="692400"/>
              <a:chExt cx="432000" cy="432000"/>
            </a:xfrm>
          </p:grpSpPr>
          <p:sp>
            <p:nvSpPr>
              <p:cNvPr id="80" name="Oval 79"/>
              <p:cNvSpPr>
                <a:spLocks noChangeAspect="1"/>
              </p:cNvSpPr>
              <p:nvPr/>
            </p:nvSpPr>
            <p:spPr>
              <a:xfrm>
                <a:off x="11350880" y="692400"/>
                <a:ext cx="432000" cy="432000"/>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81" name="Pie 80"/>
              <p:cNvSpPr>
                <a:spLocks noChangeAspect="1"/>
              </p:cNvSpPr>
              <p:nvPr/>
            </p:nvSpPr>
            <p:spPr>
              <a:xfrm>
                <a:off x="11350880" y="692400"/>
                <a:ext cx="432000" cy="432000"/>
              </a:xfrm>
              <a:prstGeom prst="pie">
                <a:avLst>
                  <a:gd name="adj1" fmla="val 16193679"/>
                  <a:gd name="adj2" fmla="val 2610315"/>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sp>
        <p:nvSpPr>
          <p:cNvPr id="86" name="TextBox 85"/>
          <p:cNvSpPr txBox="1"/>
          <p:nvPr/>
        </p:nvSpPr>
        <p:spPr>
          <a:xfrm>
            <a:off x="229540" y="2379795"/>
            <a:ext cx="1762568" cy="261610"/>
          </a:xfrm>
          <a:prstGeom prst="rect">
            <a:avLst/>
          </a:prstGeom>
          <a:noFill/>
        </p:spPr>
        <p:txBody>
          <a:bodyPr wrap="square" rtlCol="0">
            <a:spAutoFit/>
          </a:bodyPr>
          <a:lstStyle/>
          <a:p>
            <a:pPr fontAlgn="base">
              <a:spcBef>
                <a:spcPct val="0"/>
              </a:spcBef>
              <a:spcAft>
                <a:spcPct val="0"/>
              </a:spcAft>
            </a:pPr>
            <a:r>
              <a:rPr lang="en-GB" sz="1100" i="1" dirty="0">
                <a:solidFill>
                  <a:srgbClr val="000000"/>
                </a:solidFill>
                <a:latin typeface="Arial" pitchFamily="34" charset="0"/>
                <a:cs typeface="Arial" pitchFamily="34" charset="0"/>
              </a:rPr>
              <a:t>Washington (planned)</a:t>
            </a:r>
          </a:p>
        </p:txBody>
      </p:sp>
      <p:sp>
        <p:nvSpPr>
          <p:cNvPr id="87" name="Oval 86"/>
          <p:cNvSpPr>
            <a:spLocks noChangeAspect="1"/>
          </p:cNvSpPr>
          <p:nvPr/>
        </p:nvSpPr>
        <p:spPr>
          <a:xfrm>
            <a:off x="1109056" y="2616369"/>
            <a:ext cx="180000" cy="180000"/>
          </a:xfrm>
          <a:prstGeom prst="ellipse">
            <a:avLst/>
          </a:prstGeom>
          <a:solidFill>
            <a:schemeClr val="bg1">
              <a:lumMod val="95000"/>
              <a:alpha val="7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90" name="TextBox 89"/>
          <p:cNvSpPr txBox="1"/>
          <p:nvPr/>
        </p:nvSpPr>
        <p:spPr>
          <a:xfrm>
            <a:off x="2336173" y="2531530"/>
            <a:ext cx="911408"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Quebec</a:t>
            </a:r>
          </a:p>
        </p:txBody>
      </p:sp>
      <p:grpSp>
        <p:nvGrpSpPr>
          <p:cNvPr id="91" name="Group 90"/>
          <p:cNvGrpSpPr>
            <a:grpSpLocks noChangeAspect="1"/>
          </p:cNvGrpSpPr>
          <p:nvPr/>
        </p:nvGrpSpPr>
        <p:grpSpPr>
          <a:xfrm>
            <a:off x="2328309" y="2546096"/>
            <a:ext cx="180000" cy="180000"/>
            <a:chOff x="11350880" y="692400"/>
            <a:chExt cx="432000" cy="432000"/>
          </a:xfrm>
        </p:grpSpPr>
        <p:sp>
          <p:nvSpPr>
            <p:cNvPr id="92" name="Oval 91"/>
            <p:cNvSpPr>
              <a:spLocks noChangeAspect="1"/>
            </p:cNvSpPr>
            <p:nvPr/>
          </p:nvSpPr>
          <p:spPr>
            <a:xfrm>
              <a:off x="11350880" y="692400"/>
              <a:ext cx="432000" cy="432000"/>
            </a:xfrm>
            <a:prstGeom prst="ellipse">
              <a:avLst/>
            </a:prstGeom>
            <a:solidFill>
              <a:schemeClr val="bg1">
                <a:lumMod val="95000"/>
                <a:alpha val="7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93" name="Pie 92"/>
            <p:cNvSpPr>
              <a:spLocks noChangeAspect="1"/>
            </p:cNvSpPr>
            <p:nvPr/>
          </p:nvSpPr>
          <p:spPr>
            <a:xfrm>
              <a:off x="11350880" y="692400"/>
              <a:ext cx="432000" cy="432000"/>
            </a:xfrm>
            <a:prstGeom prst="pie">
              <a:avLst>
                <a:gd name="adj1" fmla="val 16193679"/>
                <a:gd name="adj2" fmla="val 12285166"/>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sp>
        <p:nvSpPr>
          <p:cNvPr id="94" name="TextBox 93"/>
          <p:cNvSpPr txBox="1"/>
          <p:nvPr/>
        </p:nvSpPr>
        <p:spPr>
          <a:xfrm>
            <a:off x="8169056" y="5491674"/>
            <a:ext cx="911408"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NZ ETS</a:t>
            </a:r>
          </a:p>
        </p:txBody>
      </p:sp>
      <p:grpSp>
        <p:nvGrpSpPr>
          <p:cNvPr id="95" name="Group 94"/>
          <p:cNvGrpSpPr>
            <a:grpSpLocks noChangeAspect="1"/>
          </p:cNvGrpSpPr>
          <p:nvPr/>
        </p:nvGrpSpPr>
        <p:grpSpPr>
          <a:xfrm>
            <a:off x="8611987" y="5294456"/>
            <a:ext cx="180000" cy="180000"/>
            <a:chOff x="11350880" y="692400"/>
            <a:chExt cx="432000" cy="432000"/>
          </a:xfrm>
        </p:grpSpPr>
        <p:sp>
          <p:nvSpPr>
            <p:cNvPr id="96" name="Oval 95"/>
            <p:cNvSpPr>
              <a:spLocks noChangeAspect="1"/>
            </p:cNvSpPr>
            <p:nvPr/>
          </p:nvSpPr>
          <p:spPr>
            <a:xfrm>
              <a:off x="11350880" y="692400"/>
              <a:ext cx="432000" cy="432000"/>
            </a:xfrm>
            <a:prstGeom prst="ellipse">
              <a:avLst/>
            </a:prstGeom>
            <a:solidFill>
              <a:schemeClr val="bg1">
                <a:lumMod val="95000"/>
                <a:alpha val="70000"/>
              </a:schemeClr>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97" name="Pie 96"/>
            <p:cNvSpPr>
              <a:spLocks noChangeAspect="1"/>
            </p:cNvSpPr>
            <p:nvPr/>
          </p:nvSpPr>
          <p:spPr>
            <a:xfrm>
              <a:off x="11350880" y="692400"/>
              <a:ext cx="432000" cy="432000"/>
            </a:xfrm>
            <a:prstGeom prst="pie">
              <a:avLst>
                <a:gd name="adj1" fmla="val 16193679"/>
                <a:gd name="adj2" fmla="val 5894541"/>
              </a:avLst>
            </a:prstGeom>
            <a:solidFill>
              <a:srgbClr val="7030A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nvGrpSpPr>
          <p:cNvPr id="6" name="Group 5"/>
          <p:cNvGrpSpPr/>
          <p:nvPr/>
        </p:nvGrpSpPr>
        <p:grpSpPr>
          <a:xfrm>
            <a:off x="7740726" y="2836123"/>
            <a:ext cx="911408" cy="296201"/>
            <a:chOff x="7740726" y="2836123"/>
            <a:chExt cx="911408" cy="296201"/>
          </a:xfrm>
        </p:grpSpPr>
        <p:sp>
          <p:nvSpPr>
            <p:cNvPr id="98" name="TextBox 97"/>
            <p:cNvSpPr txBox="1"/>
            <p:nvPr/>
          </p:nvSpPr>
          <p:spPr>
            <a:xfrm>
              <a:off x="7740726" y="2836123"/>
              <a:ext cx="911408"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Tokyo</a:t>
              </a:r>
            </a:p>
          </p:txBody>
        </p:sp>
        <p:grpSp>
          <p:nvGrpSpPr>
            <p:cNvPr id="99" name="Group 98"/>
            <p:cNvGrpSpPr>
              <a:grpSpLocks noChangeAspect="1"/>
            </p:cNvGrpSpPr>
            <p:nvPr/>
          </p:nvGrpSpPr>
          <p:grpSpPr>
            <a:xfrm>
              <a:off x="7804906" y="2952324"/>
              <a:ext cx="180000" cy="180000"/>
              <a:chOff x="11350880" y="692400"/>
              <a:chExt cx="432000" cy="432000"/>
            </a:xfrm>
          </p:grpSpPr>
          <p:sp>
            <p:nvSpPr>
              <p:cNvPr id="100" name="Oval 99"/>
              <p:cNvSpPr>
                <a:spLocks noChangeAspect="1"/>
              </p:cNvSpPr>
              <p:nvPr/>
            </p:nvSpPr>
            <p:spPr>
              <a:xfrm>
                <a:off x="11350880" y="692400"/>
                <a:ext cx="432000" cy="432000"/>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101" name="Pie 100"/>
              <p:cNvSpPr>
                <a:spLocks noChangeAspect="1"/>
              </p:cNvSpPr>
              <p:nvPr/>
            </p:nvSpPr>
            <p:spPr>
              <a:xfrm>
                <a:off x="11350880" y="692400"/>
                <a:ext cx="432000" cy="432000"/>
              </a:xfrm>
              <a:prstGeom prst="pie">
                <a:avLst>
                  <a:gd name="adj1" fmla="val 16193679"/>
                  <a:gd name="adj2" fmla="val 20865908"/>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sp>
        <p:nvSpPr>
          <p:cNvPr id="109" name="TextBox 108"/>
          <p:cNvSpPr txBox="1"/>
          <p:nvPr/>
        </p:nvSpPr>
        <p:spPr>
          <a:xfrm>
            <a:off x="1213884" y="2105886"/>
            <a:ext cx="1546599" cy="261610"/>
          </a:xfrm>
          <a:prstGeom prst="rect">
            <a:avLst/>
          </a:prstGeom>
          <a:noFill/>
        </p:spPr>
        <p:txBody>
          <a:bodyPr wrap="square" rtlCol="0">
            <a:spAutoFit/>
          </a:bodyPr>
          <a:lstStyle/>
          <a:p>
            <a:pPr algn="ctr" fontAlgn="base">
              <a:spcBef>
                <a:spcPct val="0"/>
              </a:spcBef>
              <a:spcAft>
                <a:spcPct val="0"/>
              </a:spcAft>
            </a:pPr>
            <a:r>
              <a:rPr lang="en-GB" sz="1100" i="1" dirty="0">
                <a:solidFill>
                  <a:srgbClr val="000000"/>
                </a:solidFill>
                <a:latin typeface="Arial" pitchFamily="34" charset="0"/>
                <a:cs typeface="Arial" pitchFamily="34" charset="0"/>
              </a:rPr>
              <a:t>Manitoba (planned)</a:t>
            </a:r>
          </a:p>
        </p:txBody>
      </p:sp>
      <p:sp>
        <p:nvSpPr>
          <p:cNvPr id="110" name="Oval 109"/>
          <p:cNvSpPr>
            <a:spLocks noChangeAspect="1"/>
          </p:cNvSpPr>
          <p:nvPr/>
        </p:nvSpPr>
        <p:spPr>
          <a:xfrm>
            <a:off x="1719920" y="2340316"/>
            <a:ext cx="180000" cy="180000"/>
          </a:xfrm>
          <a:prstGeom prst="ellipse">
            <a:avLst/>
          </a:prstGeom>
          <a:solidFill>
            <a:schemeClr val="bg1">
              <a:lumMod val="95000"/>
              <a:alpha val="7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111" name="TextBox 110"/>
          <p:cNvSpPr txBox="1"/>
          <p:nvPr/>
        </p:nvSpPr>
        <p:spPr>
          <a:xfrm>
            <a:off x="1832888" y="2267506"/>
            <a:ext cx="1337877" cy="261610"/>
          </a:xfrm>
          <a:prstGeom prst="rect">
            <a:avLst/>
          </a:prstGeom>
          <a:noFill/>
        </p:spPr>
        <p:txBody>
          <a:bodyPr wrap="square" rtlCol="0">
            <a:spAutoFit/>
          </a:bodyPr>
          <a:lstStyle/>
          <a:p>
            <a:pPr algn="ctr" fontAlgn="base">
              <a:spcBef>
                <a:spcPct val="0"/>
              </a:spcBef>
              <a:spcAft>
                <a:spcPct val="0"/>
              </a:spcAft>
            </a:pPr>
            <a:r>
              <a:rPr lang="en-GB" sz="1100" i="1" dirty="0">
                <a:solidFill>
                  <a:srgbClr val="000000"/>
                </a:solidFill>
                <a:latin typeface="Arial" pitchFamily="34" charset="0"/>
                <a:cs typeface="Arial" pitchFamily="34" charset="0"/>
              </a:rPr>
              <a:t>Ontario (planned)</a:t>
            </a:r>
          </a:p>
        </p:txBody>
      </p:sp>
      <p:sp>
        <p:nvSpPr>
          <p:cNvPr id="112" name="Oval 111"/>
          <p:cNvSpPr>
            <a:spLocks noChangeAspect="1"/>
          </p:cNvSpPr>
          <p:nvPr/>
        </p:nvSpPr>
        <p:spPr>
          <a:xfrm>
            <a:off x="2042904" y="2474832"/>
            <a:ext cx="180000" cy="180000"/>
          </a:xfrm>
          <a:prstGeom prst="ellipse">
            <a:avLst/>
          </a:prstGeom>
          <a:solidFill>
            <a:schemeClr val="bg1">
              <a:lumMod val="95000"/>
              <a:alpha val="7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grpSp>
        <p:nvGrpSpPr>
          <p:cNvPr id="2059" name="Group 2058"/>
          <p:cNvGrpSpPr/>
          <p:nvPr/>
        </p:nvGrpSpPr>
        <p:grpSpPr>
          <a:xfrm>
            <a:off x="3858028" y="1887602"/>
            <a:ext cx="1368000" cy="1368000"/>
            <a:chOff x="3769093" y="1712716"/>
            <a:chExt cx="1368000" cy="1368000"/>
          </a:xfrm>
        </p:grpSpPr>
        <p:grpSp>
          <p:nvGrpSpPr>
            <p:cNvPr id="29" name="Group 28"/>
            <p:cNvGrpSpPr/>
            <p:nvPr/>
          </p:nvGrpSpPr>
          <p:grpSpPr>
            <a:xfrm>
              <a:off x="3769093" y="1712716"/>
              <a:ext cx="1368000" cy="1368000"/>
              <a:chOff x="3500305" y="2097524"/>
              <a:chExt cx="1368000" cy="1368000"/>
            </a:xfrm>
          </p:grpSpPr>
          <p:sp>
            <p:nvSpPr>
              <p:cNvPr id="31" name="Oval 30"/>
              <p:cNvSpPr>
                <a:spLocks noChangeAspect="1"/>
              </p:cNvSpPr>
              <p:nvPr/>
            </p:nvSpPr>
            <p:spPr>
              <a:xfrm>
                <a:off x="3500305" y="2097524"/>
                <a:ext cx="1368000" cy="1368000"/>
              </a:xfrm>
              <a:prstGeom prst="ellipse">
                <a:avLst/>
              </a:prstGeom>
              <a:solidFill>
                <a:schemeClr val="bg1">
                  <a:lumMod val="95000"/>
                  <a:alpha val="70000"/>
                </a:scheme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8" name="Pie 7"/>
              <p:cNvSpPr>
                <a:spLocks noChangeAspect="1"/>
              </p:cNvSpPr>
              <p:nvPr/>
            </p:nvSpPr>
            <p:spPr>
              <a:xfrm>
                <a:off x="3500305" y="2097524"/>
                <a:ext cx="1368000" cy="1368000"/>
              </a:xfrm>
              <a:prstGeom prst="pie">
                <a:avLst>
                  <a:gd name="adj1" fmla="val 16193679"/>
                  <a:gd name="adj2" fmla="val 4178468"/>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sp>
          <p:nvSpPr>
            <p:cNvPr id="32" name="TextBox 31"/>
            <p:cNvSpPr txBox="1"/>
            <p:nvPr/>
          </p:nvSpPr>
          <p:spPr>
            <a:xfrm>
              <a:off x="3846149" y="1846361"/>
              <a:ext cx="640675" cy="430887"/>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EU ETS</a:t>
              </a:r>
            </a:p>
          </p:txBody>
        </p:sp>
      </p:grpSp>
      <p:grpSp>
        <p:nvGrpSpPr>
          <p:cNvPr id="2048" name="Group 2047"/>
          <p:cNvGrpSpPr/>
          <p:nvPr/>
        </p:nvGrpSpPr>
        <p:grpSpPr>
          <a:xfrm>
            <a:off x="4137611" y="2662335"/>
            <a:ext cx="540000" cy="541780"/>
            <a:chOff x="4039244" y="2699631"/>
            <a:chExt cx="540000" cy="541780"/>
          </a:xfrm>
        </p:grpSpPr>
        <p:sp>
          <p:nvSpPr>
            <p:cNvPr id="106" name="Oval 105"/>
            <p:cNvSpPr>
              <a:spLocks noChangeAspect="1"/>
            </p:cNvSpPr>
            <p:nvPr/>
          </p:nvSpPr>
          <p:spPr>
            <a:xfrm>
              <a:off x="4039244" y="2701411"/>
              <a:ext cx="540000" cy="540000"/>
            </a:xfrm>
            <a:prstGeom prst="ellipse">
              <a:avLst/>
            </a:prstGeom>
            <a:solidFill>
              <a:schemeClr val="bg1">
                <a:lumMod val="95000"/>
                <a:alpha val="70000"/>
              </a:scheme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108" name="Pie 107"/>
            <p:cNvSpPr>
              <a:spLocks noChangeAspect="1"/>
            </p:cNvSpPr>
            <p:nvPr/>
          </p:nvSpPr>
          <p:spPr>
            <a:xfrm>
              <a:off x="4039244" y="2699631"/>
              <a:ext cx="540000" cy="540000"/>
            </a:xfrm>
            <a:prstGeom prst="pie">
              <a:avLst>
                <a:gd name="adj1" fmla="val 16193679"/>
                <a:gd name="adj2" fmla="val 18417027"/>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sp>
        <p:nvSpPr>
          <p:cNvPr id="107" name="TextBox 106"/>
          <p:cNvSpPr txBox="1"/>
          <p:nvPr/>
        </p:nvSpPr>
        <p:spPr>
          <a:xfrm>
            <a:off x="4096020" y="2784532"/>
            <a:ext cx="652575" cy="430887"/>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Swiss ETS</a:t>
            </a:r>
          </a:p>
        </p:txBody>
      </p:sp>
      <p:sp>
        <p:nvSpPr>
          <p:cNvPr id="22" name="TextBox 21"/>
          <p:cNvSpPr txBox="1"/>
          <p:nvPr/>
        </p:nvSpPr>
        <p:spPr>
          <a:xfrm>
            <a:off x="5815113" y="2179013"/>
            <a:ext cx="1472438" cy="261610"/>
          </a:xfrm>
          <a:prstGeom prst="rect">
            <a:avLst/>
          </a:prstGeom>
          <a:noFill/>
        </p:spPr>
        <p:txBody>
          <a:bodyPr wrap="square" rtlCol="0">
            <a:spAutoFit/>
          </a:bodyPr>
          <a:lstStyle/>
          <a:p>
            <a:pPr algn="ctr" fontAlgn="base">
              <a:spcBef>
                <a:spcPct val="0"/>
              </a:spcBef>
              <a:spcAft>
                <a:spcPct val="0"/>
              </a:spcAft>
            </a:pPr>
            <a:r>
              <a:rPr lang="en-GB" sz="1100" i="1" dirty="0">
                <a:solidFill>
                  <a:srgbClr val="000000"/>
                </a:solidFill>
                <a:latin typeface="Arial" pitchFamily="34" charset="0"/>
                <a:cs typeface="Arial" pitchFamily="34" charset="0"/>
              </a:rPr>
              <a:t>China (planned)</a:t>
            </a:r>
          </a:p>
        </p:txBody>
      </p:sp>
      <p:sp>
        <p:nvSpPr>
          <p:cNvPr id="54" name="TextBox 53"/>
          <p:cNvSpPr txBox="1"/>
          <p:nvPr/>
        </p:nvSpPr>
        <p:spPr>
          <a:xfrm>
            <a:off x="1825819" y="2976052"/>
            <a:ext cx="934664"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RGGI</a:t>
            </a:r>
          </a:p>
        </p:txBody>
      </p:sp>
      <p:grpSp>
        <p:nvGrpSpPr>
          <p:cNvPr id="115" name="Group 114"/>
          <p:cNvGrpSpPr/>
          <p:nvPr/>
        </p:nvGrpSpPr>
        <p:grpSpPr>
          <a:xfrm>
            <a:off x="7609249" y="3142069"/>
            <a:ext cx="911408" cy="303475"/>
            <a:chOff x="7727782" y="2952324"/>
            <a:chExt cx="911408" cy="303475"/>
          </a:xfrm>
        </p:grpSpPr>
        <p:sp>
          <p:nvSpPr>
            <p:cNvPr id="116" name="TextBox 115"/>
            <p:cNvSpPr txBox="1"/>
            <p:nvPr/>
          </p:nvSpPr>
          <p:spPr>
            <a:xfrm>
              <a:off x="7727782" y="2994189"/>
              <a:ext cx="911408" cy="261610"/>
            </a:xfrm>
            <a:prstGeom prst="rect">
              <a:avLst/>
            </a:prstGeom>
            <a:noFill/>
          </p:spPr>
          <p:txBody>
            <a:bodyPr wrap="square" rtlCol="0">
              <a:spAutoFit/>
            </a:bodyPr>
            <a:lstStyle/>
            <a:p>
              <a:pPr algn="ctr" fontAlgn="base">
                <a:spcBef>
                  <a:spcPct val="0"/>
                </a:spcBef>
                <a:spcAft>
                  <a:spcPct val="0"/>
                </a:spcAft>
              </a:pPr>
              <a:r>
                <a:rPr lang="en-GB" sz="1100" dirty="0">
                  <a:solidFill>
                    <a:srgbClr val="000000"/>
                  </a:solidFill>
                  <a:latin typeface="Arial" pitchFamily="34" charset="0"/>
                  <a:cs typeface="Arial" pitchFamily="34" charset="0"/>
                </a:rPr>
                <a:t>Saitama</a:t>
              </a:r>
            </a:p>
          </p:txBody>
        </p:sp>
        <p:grpSp>
          <p:nvGrpSpPr>
            <p:cNvPr id="117" name="Group 116"/>
            <p:cNvGrpSpPr>
              <a:grpSpLocks noChangeAspect="1"/>
            </p:cNvGrpSpPr>
            <p:nvPr/>
          </p:nvGrpSpPr>
          <p:grpSpPr>
            <a:xfrm>
              <a:off x="7804919" y="2952324"/>
              <a:ext cx="118527" cy="118527"/>
              <a:chOff x="11350880" y="692400"/>
              <a:chExt cx="284464" cy="284464"/>
            </a:xfrm>
          </p:grpSpPr>
          <p:sp>
            <p:nvSpPr>
              <p:cNvPr id="118" name="Oval 117"/>
              <p:cNvSpPr>
                <a:spLocks noChangeAspect="1"/>
              </p:cNvSpPr>
              <p:nvPr/>
            </p:nvSpPr>
            <p:spPr>
              <a:xfrm>
                <a:off x="11350880" y="692400"/>
                <a:ext cx="284464" cy="284464"/>
              </a:xfrm>
              <a:prstGeom prst="ellipse">
                <a:avLst/>
              </a:prstGeom>
              <a:solidFill>
                <a:schemeClr val="bg1">
                  <a:lumMod val="95000"/>
                  <a:alpha val="7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119" name="Pie 118"/>
              <p:cNvSpPr>
                <a:spLocks noChangeAspect="1"/>
              </p:cNvSpPr>
              <p:nvPr/>
            </p:nvSpPr>
            <p:spPr>
              <a:xfrm>
                <a:off x="11350880" y="692400"/>
                <a:ext cx="284464" cy="284464"/>
              </a:xfrm>
              <a:prstGeom prst="pie">
                <a:avLst>
                  <a:gd name="adj1" fmla="val 16193679"/>
                  <a:gd name="adj2" fmla="val 295368"/>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727272"/>
                  </a:solidFill>
                </a:endParaRPr>
              </a:p>
            </p:txBody>
          </p:sp>
        </p:grpSp>
      </p:grpSp>
    </p:spTree>
    <p:extLst>
      <p:ext uri="{BB962C8B-B14F-4D97-AF65-F5344CB8AC3E}">
        <p14:creationId xmlns:p14="http://schemas.microsoft.com/office/powerpoint/2010/main" val="269527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5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50" grpId="0"/>
      <p:bldP spid="86" grpId="0"/>
      <p:bldP spid="87" grpId="0" animBg="1"/>
      <p:bldP spid="90" grpId="0"/>
      <p:bldP spid="94" grpId="0"/>
      <p:bldP spid="109" grpId="0"/>
      <p:bldP spid="110" grpId="0" animBg="1"/>
      <p:bldP spid="111" grpId="0"/>
      <p:bldP spid="112" grpId="0" animBg="1"/>
      <p:bldP spid="107" grpId="0"/>
      <p:bldP spid="2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4794" y="5307485"/>
            <a:ext cx="8143008" cy="737110"/>
            <a:chOff x="565898" y="5307485"/>
            <a:chExt cx="8143008" cy="737110"/>
          </a:xfrm>
        </p:grpSpPr>
        <p:sp>
          <p:nvSpPr>
            <p:cNvPr id="13" name="Isosceles Triangle 12"/>
            <p:cNvSpPr/>
            <p:nvPr/>
          </p:nvSpPr>
          <p:spPr>
            <a:xfrm>
              <a:off x="4360162" y="5482211"/>
              <a:ext cx="554479" cy="562384"/>
            </a:xfrm>
            <a:prstGeom prst="triangle">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565898" y="5307485"/>
              <a:ext cx="8143008" cy="174725"/>
            </a:xfrm>
            <a:prstGeom prst="rect">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grpSp>
      <p:sp>
        <p:nvSpPr>
          <p:cNvPr id="4" name="Rectangle 3"/>
          <p:cNvSpPr/>
          <p:nvPr/>
        </p:nvSpPr>
        <p:spPr>
          <a:xfrm>
            <a:off x="899592" y="293747"/>
            <a:ext cx="7920880" cy="830997"/>
          </a:xfrm>
          <a:prstGeom prst="rect">
            <a:avLst/>
          </a:prstGeom>
        </p:spPr>
        <p:txBody>
          <a:bodyPr wrap="square">
            <a:spAutoFit/>
          </a:bodyPr>
          <a:lstStyle/>
          <a:p>
            <a:pPr fontAlgn="base">
              <a:spcBef>
                <a:spcPct val="0"/>
              </a:spcBef>
              <a:spcAft>
                <a:spcPct val="0"/>
              </a:spcAft>
            </a:pPr>
            <a:r>
              <a:rPr lang="en-GB" sz="2800" b="1" dirty="0">
                <a:solidFill>
                  <a:schemeClr val="accent3"/>
                </a:solidFill>
              </a:rPr>
              <a:t>Fossil fuel subsidies: </a:t>
            </a:r>
          </a:p>
          <a:p>
            <a:pPr fontAlgn="base">
              <a:spcBef>
                <a:spcPct val="0"/>
              </a:spcBef>
              <a:spcAft>
                <a:spcPct val="0"/>
              </a:spcAft>
            </a:pPr>
            <a:r>
              <a:rPr lang="en-GB" sz="2000" dirty="0">
                <a:solidFill>
                  <a:srgbClr val="565656"/>
                </a:solidFill>
                <a:latin typeface="+mj-lt"/>
                <a:ea typeface="+mj-ea"/>
                <a:cs typeface="Times New Roman" pitchFamily="18" charset="0"/>
              </a:rPr>
              <a:t>Are governments sending the right signals? </a:t>
            </a:r>
          </a:p>
        </p:txBody>
      </p:sp>
      <p:sp>
        <p:nvSpPr>
          <p:cNvPr id="6" name="Footer Placeholder 1"/>
          <p:cNvSpPr txBox="1">
            <a:spLocks/>
          </p:cNvSpPr>
          <p:nvPr/>
        </p:nvSpPr>
        <p:spPr>
          <a:xfrm>
            <a:off x="0" y="6159634"/>
            <a:ext cx="8477802" cy="69836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a:ln>
                  <a:noFill/>
                </a:ln>
                <a:solidFill>
                  <a:schemeClr val="bg2">
                    <a:lumMod val="50000"/>
                  </a:schemeClr>
                </a:solidFill>
                <a:effectLst/>
                <a:uLnTx/>
                <a:uFillTx/>
                <a:latin typeface="+mn-lt"/>
                <a:ea typeface="+mn-ea"/>
                <a:cs typeface="Arial" pitchFamily="34" charset="0"/>
              </a:rPr>
              <a:t>Sources: </a:t>
            </a:r>
            <a:r>
              <a:rPr kumimoji="0" lang="en-GB" sz="1400" b="0" u="none" strike="noStrike" kern="1200" cap="none" spc="0" normalizeH="0" baseline="0" noProof="0" dirty="0">
                <a:ln>
                  <a:noFill/>
                </a:ln>
                <a:solidFill>
                  <a:schemeClr val="bg2">
                    <a:lumMod val="50000"/>
                  </a:schemeClr>
                </a:solidFill>
                <a:effectLst/>
                <a:uLnTx/>
                <a:uFillTx/>
                <a:latin typeface="+mn-lt"/>
                <a:ea typeface="+mn-ea"/>
                <a:cs typeface="Arial" pitchFamily="34" charset="0"/>
              </a:rPr>
              <a:t>OECD (2013), Inventory of Estimated Budgetary Support and Tax Expenditures for Fossil Fuels; IEA (2013), World Energy Outlook; IEA (2013),</a:t>
            </a:r>
            <a:r>
              <a:rPr kumimoji="0" lang="en-GB" sz="1400" b="0" u="none" strike="noStrike" kern="1200" cap="none" spc="0" normalizeH="0" noProof="0" dirty="0">
                <a:ln>
                  <a:noFill/>
                </a:ln>
                <a:solidFill>
                  <a:schemeClr val="bg2">
                    <a:lumMod val="50000"/>
                  </a:schemeClr>
                </a:solidFill>
                <a:effectLst/>
                <a:uLnTx/>
                <a:uFillTx/>
                <a:latin typeface="+mn-lt"/>
                <a:ea typeface="+mn-ea"/>
                <a:cs typeface="Arial" pitchFamily="34" charset="0"/>
              </a:rPr>
              <a:t> Tracking </a:t>
            </a:r>
            <a:r>
              <a:rPr kumimoji="0" lang="en-GB" sz="1400" b="0" u="none" strike="noStrike" kern="1200" cap="none" spc="0" normalizeH="0" baseline="0" noProof="0" dirty="0">
                <a:ln>
                  <a:noFill/>
                </a:ln>
                <a:solidFill>
                  <a:schemeClr val="bg2">
                    <a:lumMod val="50000"/>
                  </a:schemeClr>
                </a:solidFill>
                <a:effectLst/>
                <a:uLnTx/>
                <a:uFillTx/>
                <a:latin typeface="+mn-lt"/>
                <a:ea typeface="+mn-ea"/>
                <a:cs typeface="Arial" pitchFamily="34" charset="0"/>
              </a:rPr>
              <a:t>Clean Energy Progress </a:t>
            </a:r>
            <a:r>
              <a:rPr lang="en-GB" sz="1400" dirty="0">
                <a:solidFill>
                  <a:schemeClr val="bg2">
                    <a:lumMod val="50000"/>
                  </a:schemeClr>
                </a:solidFill>
                <a:latin typeface="+mn-lt"/>
              </a:rPr>
              <a:t>Report; OECD (2016).</a:t>
            </a:r>
          </a:p>
        </p:txBody>
      </p:sp>
      <p:sp>
        <p:nvSpPr>
          <p:cNvPr id="7" name="Rectangle 6"/>
          <p:cNvSpPr/>
          <p:nvPr/>
        </p:nvSpPr>
        <p:spPr>
          <a:xfrm>
            <a:off x="211015" y="1467059"/>
            <a:ext cx="8380326" cy="469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p:cNvGrpSpPr/>
          <p:nvPr/>
        </p:nvGrpSpPr>
        <p:grpSpPr>
          <a:xfrm>
            <a:off x="334794" y="4347418"/>
            <a:ext cx="8143008" cy="1697177"/>
            <a:chOff x="334794" y="4347418"/>
            <a:chExt cx="8143008" cy="1697177"/>
          </a:xfrm>
        </p:grpSpPr>
        <p:sp>
          <p:nvSpPr>
            <p:cNvPr id="9" name="Isosceles Triangle 8"/>
            <p:cNvSpPr/>
            <p:nvPr/>
          </p:nvSpPr>
          <p:spPr>
            <a:xfrm>
              <a:off x="4129058" y="5482211"/>
              <a:ext cx="554479" cy="562384"/>
            </a:xfrm>
            <a:prstGeom prst="triangle">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10" name="Rectangle 9"/>
            <p:cNvSpPr/>
            <p:nvPr/>
          </p:nvSpPr>
          <p:spPr>
            <a:xfrm rot="21291312">
              <a:off x="334794" y="5307485"/>
              <a:ext cx="8143008" cy="174725"/>
            </a:xfrm>
            <a:prstGeom prst="rect">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rot="21283928">
              <a:off x="1777096" y="4347418"/>
              <a:ext cx="2023360" cy="1084893"/>
            </a:xfrm>
            <a:custGeom>
              <a:avLst/>
              <a:gdLst>
                <a:gd name="connsiteX0" fmla="*/ 0 w 2023360"/>
                <a:gd name="connsiteY0" fmla="*/ 180819 h 1084893"/>
                <a:gd name="connsiteX1" fmla="*/ 180819 w 2023360"/>
                <a:gd name="connsiteY1" fmla="*/ 0 h 1084893"/>
                <a:gd name="connsiteX2" fmla="*/ 1842541 w 2023360"/>
                <a:gd name="connsiteY2" fmla="*/ 0 h 1084893"/>
                <a:gd name="connsiteX3" fmla="*/ 2023360 w 2023360"/>
                <a:gd name="connsiteY3" fmla="*/ 180819 h 1084893"/>
                <a:gd name="connsiteX4" fmla="*/ 2023360 w 2023360"/>
                <a:gd name="connsiteY4" fmla="*/ 904074 h 1084893"/>
                <a:gd name="connsiteX5" fmla="*/ 1842541 w 2023360"/>
                <a:gd name="connsiteY5" fmla="*/ 1084893 h 1084893"/>
                <a:gd name="connsiteX6" fmla="*/ 180819 w 2023360"/>
                <a:gd name="connsiteY6" fmla="*/ 1084893 h 1084893"/>
                <a:gd name="connsiteX7" fmla="*/ 0 w 2023360"/>
                <a:gd name="connsiteY7" fmla="*/ 904074 h 1084893"/>
                <a:gd name="connsiteX8" fmla="*/ 0 w 2023360"/>
                <a:gd name="connsiteY8" fmla="*/ 180819 h 108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60" h="1084893">
                  <a:moveTo>
                    <a:pt x="0" y="180819"/>
                  </a:moveTo>
                  <a:cubicBezTo>
                    <a:pt x="0" y="80955"/>
                    <a:pt x="80955" y="0"/>
                    <a:pt x="180819" y="0"/>
                  </a:cubicBezTo>
                  <a:lnTo>
                    <a:pt x="1842541" y="0"/>
                  </a:lnTo>
                  <a:cubicBezTo>
                    <a:pt x="1942405" y="0"/>
                    <a:pt x="2023360" y="80955"/>
                    <a:pt x="2023360" y="180819"/>
                  </a:cubicBezTo>
                  <a:lnTo>
                    <a:pt x="2023360" y="904074"/>
                  </a:lnTo>
                  <a:cubicBezTo>
                    <a:pt x="2023360" y="1003938"/>
                    <a:pt x="1942405" y="1084893"/>
                    <a:pt x="1842541" y="1084893"/>
                  </a:cubicBezTo>
                  <a:lnTo>
                    <a:pt x="180819" y="1084893"/>
                  </a:lnTo>
                  <a:cubicBezTo>
                    <a:pt x="80955" y="1084893"/>
                    <a:pt x="0" y="1003938"/>
                    <a:pt x="0" y="904074"/>
                  </a:cubicBezTo>
                  <a:lnTo>
                    <a:pt x="0" y="180819"/>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29160" tIns="129159" rIns="129159" bIns="129160" numCol="1" spcCol="1270" anchor="ctr" anchorCtr="0">
              <a:noAutofit/>
            </a:bodyPr>
            <a:lstStyle/>
            <a:p>
              <a:pPr lvl="0" algn="ctr" defTabSz="889000">
                <a:lnSpc>
                  <a:spcPct val="90000"/>
                </a:lnSpc>
                <a:spcBef>
                  <a:spcPct val="0"/>
                </a:spcBef>
                <a:spcAft>
                  <a:spcPct val="35000"/>
                </a:spcAft>
              </a:pPr>
              <a:r>
                <a:rPr lang="en-GB" sz="2000" b="1" kern="1200" noProof="0" dirty="0">
                  <a:solidFill>
                    <a:schemeClr val="bg2">
                      <a:lumMod val="10000"/>
                    </a:schemeClr>
                  </a:solidFill>
                  <a:latin typeface="Calibri" pitchFamily="34" charset="0"/>
                </a:rPr>
                <a:t>$82 bn</a:t>
              </a:r>
              <a:r>
                <a:rPr lang="en-GB" sz="1600" kern="1200" noProof="0" dirty="0">
                  <a:solidFill>
                    <a:schemeClr val="bg2">
                      <a:lumMod val="10000"/>
                    </a:schemeClr>
                  </a:solidFill>
                  <a:latin typeface="Calibri" pitchFamily="34" charset="0"/>
                </a:rPr>
                <a:t>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Renewables subsidies globally (in 2012)</a:t>
              </a:r>
            </a:p>
          </p:txBody>
        </p:sp>
      </p:grpSp>
      <p:sp>
        <p:nvSpPr>
          <p:cNvPr id="27" name="Rectangle 26"/>
          <p:cNvSpPr/>
          <p:nvPr/>
        </p:nvSpPr>
        <p:spPr>
          <a:xfrm>
            <a:off x="122263" y="1468739"/>
            <a:ext cx="8380326" cy="469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p:cNvGrpSpPr/>
          <p:nvPr/>
        </p:nvGrpSpPr>
        <p:grpSpPr>
          <a:xfrm>
            <a:off x="336474" y="3140792"/>
            <a:ext cx="8143008" cy="2905483"/>
            <a:chOff x="487194" y="3291512"/>
            <a:chExt cx="8143008" cy="2905483"/>
          </a:xfrm>
        </p:grpSpPr>
        <p:sp>
          <p:nvSpPr>
            <p:cNvPr id="29" name="Isosceles Triangle 28"/>
            <p:cNvSpPr/>
            <p:nvPr/>
          </p:nvSpPr>
          <p:spPr>
            <a:xfrm>
              <a:off x="4281458" y="5634611"/>
              <a:ext cx="554479" cy="562384"/>
            </a:xfrm>
            <a:prstGeom prst="triangle">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30" name="Rectangle 29"/>
            <p:cNvSpPr/>
            <p:nvPr/>
          </p:nvSpPr>
          <p:spPr>
            <a:xfrm rot="21137554">
              <a:off x="487194" y="5459885"/>
              <a:ext cx="8143008" cy="174725"/>
            </a:xfrm>
            <a:prstGeom prst="rect">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31" name="Freeform 30"/>
            <p:cNvSpPr/>
            <p:nvPr/>
          </p:nvSpPr>
          <p:spPr>
            <a:xfrm rot="21093315">
              <a:off x="1719527" y="3291512"/>
              <a:ext cx="2072448" cy="1316832"/>
            </a:xfrm>
            <a:custGeom>
              <a:avLst/>
              <a:gdLst>
                <a:gd name="connsiteX0" fmla="*/ 0 w 2072448"/>
                <a:gd name="connsiteY0" fmla="*/ 219476 h 1316832"/>
                <a:gd name="connsiteX1" fmla="*/ 219476 w 2072448"/>
                <a:gd name="connsiteY1" fmla="*/ 0 h 1316832"/>
                <a:gd name="connsiteX2" fmla="*/ 1852972 w 2072448"/>
                <a:gd name="connsiteY2" fmla="*/ 0 h 1316832"/>
                <a:gd name="connsiteX3" fmla="*/ 2072448 w 2072448"/>
                <a:gd name="connsiteY3" fmla="*/ 219476 h 1316832"/>
                <a:gd name="connsiteX4" fmla="*/ 2072448 w 2072448"/>
                <a:gd name="connsiteY4" fmla="*/ 1097356 h 1316832"/>
                <a:gd name="connsiteX5" fmla="*/ 1852972 w 2072448"/>
                <a:gd name="connsiteY5" fmla="*/ 1316832 h 1316832"/>
                <a:gd name="connsiteX6" fmla="*/ 219476 w 2072448"/>
                <a:gd name="connsiteY6" fmla="*/ 1316832 h 1316832"/>
                <a:gd name="connsiteX7" fmla="*/ 0 w 2072448"/>
                <a:gd name="connsiteY7" fmla="*/ 1097356 h 1316832"/>
                <a:gd name="connsiteX8" fmla="*/ 0 w 2072448"/>
                <a:gd name="connsiteY8" fmla="*/ 219476 h 13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8" h="1316832">
                  <a:moveTo>
                    <a:pt x="0" y="219476"/>
                  </a:moveTo>
                  <a:cubicBezTo>
                    <a:pt x="0" y="98263"/>
                    <a:pt x="98263" y="0"/>
                    <a:pt x="219476" y="0"/>
                  </a:cubicBezTo>
                  <a:lnTo>
                    <a:pt x="1852972" y="0"/>
                  </a:lnTo>
                  <a:cubicBezTo>
                    <a:pt x="1974185" y="0"/>
                    <a:pt x="2072448" y="98263"/>
                    <a:pt x="2072448" y="219476"/>
                  </a:cubicBezTo>
                  <a:lnTo>
                    <a:pt x="2072448" y="1097356"/>
                  </a:lnTo>
                  <a:cubicBezTo>
                    <a:pt x="2072448" y="1218569"/>
                    <a:pt x="1974185" y="1316832"/>
                    <a:pt x="1852972" y="1316832"/>
                  </a:cubicBezTo>
                  <a:lnTo>
                    <a:pt x="219476" y="1316832"/>
                  </a:lnTo>
                  <a:cubicBezTo>
                    <a:pt x="98263" y="1316832"/>
                    <a:pt x="0" y="1218569"/>
                    <a:pt x="0" y="1097356"/>
                  </a:cubicBezTo>
                  <a:lnTo>
                    <a:pt x="0" y="219476"/>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40481" tIns="140482" rIns="140482" bIns="140481" numCol="1" spcCol="1270" anchor="ctr" anchorCtr="0">
              <a:noAutofit/>
            </a:bodyPr>
            <a:lstStyle/>
            <a:p>
              <a:pPr lvl="0" algn="ctr" defTabSz="889000">
                <a:lnSpc>
                  <a:spcPct val="90000"/>
                </a:lnSpc>
                <a:spcBef>
                  <a:spcPct val="0"/>
                </a:spcBef>
                <a:spcAft>
                  <a:spcPct val="35000"/>
                </a:spcAft>
              </a:pPr>
              <a:r>
                <a:rPr lang="en-GB" sz="2000" b="1" kern="1200" noProof="0" dirty="0">
                  <a:solidFill>
                    <a:schemeClr val="bg2">
                      <a:lumMod val="10000"/>
                    </a:schemeClr>
                  </a:solidFill>
                  <a:latin typeface="Calibri" pitchFamily="34" charset="0"/>
                </a:rPr>
                <a:t>$17 bn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Government R&amp;D renewables &amp; energy efficiency</a:t>
              </a:r>
            </a:p>
          </p:txBody>
        </p:sp>
        <p:sp>
          <p:nvSpPr>
            <p:cNvPr id="32" name="Freeform 31"/>
            <p:cNvSpPr/>
            <p:nvPr/>
          </p:nvSpPr>
          <p:spPr>
            <a:xfrm rot="21093315">
              <a:off x="1777096" y="4605005"/>
              <a:ext cx="2023360" cy="1084893"/>
            </a:xfrm>
            <a:custGeom>
              <a:avLst/>
              <a:gdLst>
                <a:gd name="connsiteX0" fmla="*/ 0 w 2023360"/>
                <a:gd name="connsiteY0" fmla="*/ 180819 h 1084893"/>
                <a:gd name="connsiteX1" fmla="*/ 180819 w 2023360"/>
                <a:gd name="connsiteY1" fmla="*/ 0 h 1084893"/>
                <a:gd name="connsiteX2" fmla="*/ 1842541 w 2023360"/>
                <a:gd name="connsiteY2" fmla="*/ 0 h 1084893"/>
                <a:gd name="connsiteX3" fmla="*/ 2023360 w 2023360"/>
                <a:gd name="connsiteY3" fmla="*/ 180819 h 1084893"/>
                <a:gd name="connsiteX4" fmla="*/ 2023360 w 2023360"/>
                <a:gd name="connsiteY4" fmla="*/ 904074 h 1084893"/>
                <a:gd name="connsiteX5" fmla="*/ 1842541 w 2023360"/>
                <a:gd name="connsiteY5" fmla="*/ 1084893 h 1084893"/>
                <a:gd name="connsiteX6" fmla="*/ 180819 w 2023360"/>
                <a:gd name="connsiteY6" fmla="*/ 1084893 h 1084893"/>
                <a:gd name="connsiteX7" fmla="*/ 0 w 2023360"/>
                <a:gd name="connsiteY7" fmla="*/ 904074 h 1084893"/>
                <a:gd name="connsiteX8" fmla="*/ 0 w 2023360"/>
                <a:gd name="connsiteY8" fmla="*/ 180819 h 108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60" h="1084893">
                  <a:moveTo>
                    <a:pt x="0" y="180819"/>
                  </a:moveTo>
                  <a:cubicBezTo>
                    <a:pt x="0" y="80955"/>
                    <a:pt x="80955" y="0"/>
                    <a:pt x="180819" y="0"/>
                  </a:cubicBezTo>
                  <a:lnTo>
                    <a:pt x="1842541" y="0"/>
                  </a:lnTo>
                  <a:cubicBezTo>
                    <a:pt x="1942405" y="0"/>
                    <a:pt x="2023360" y="80955"/>
                    <a:pt x="2023360" y="180819"/>
                  </a:cubicBezTo>
                  <a:lnTo>
                    <a:pt x="2023360" y="904074"/>
                  </a:lnTo>
                  <a:cubicBezTo>
                    <a:pt x="2023360" y="1003938"/>
                    <a:pt x="1942405" y="1084893"/>
                    <a:pt x="1842541" y="1084893"/>
                  </a:cubicBezTo>
                  <a:lnTo>
                    <a:pt x="180819" y="1084893"/>
                  </a:lnTo>
                  <a:cubicBezTo>
                    <a:pt x="80955" y="1084893"/>
                    <a:pt x="0" y="1003938"/>
                    <a:pt x="0" y="904074"/>
                  </a:cubicBezTo>
                  <a:lnTo>
                    <a:pt x="0" y="180819"/>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29160" tIns="129159" rIns="129159" bIns="129160" numCol="1" spcCol="1270" anchor="ctr" anchorCtr="0">
              <a:noAutofit/>
            </a:bodyPr>
            <a:lstStyle/>
            <a:p>
              <a:pPr lvl="0" algn="ctr" defTabSz="889000">
                <a:lnSpc>
                  <a:spcPct val="90000"/>
                </a:lnSpc>
                <a:spcBef>
                  <a:spcPct val="0"/>
                </a:spcBef>
                <a:spcAft>
                  <a:spcPct val="35000"/>
                </a:spcAft>
              </a:pPr>
              <a:r>
                <a:rPr lang="en-GB" sz="2000" b="1" kern="1200" noProof="0" dirty="0">
                  <a:solidFill>
                    <a:schemeClr val="bg2">
                      <a:lumMod val="10000"/>
                    </a:schemeClr>
                  </a:solidFill>
                  <a:latin typeface="Calibri" pitchFamily="34" charset="0"/>
                </a:rPr>
                <a:t>$82 bn</a:t>
              </a:r>
              <a:r>
                <a:rPr lang="en-GB" sz="1600" kern="1200" noProof="0" dirty="0">
                  <a:solidFill>
                    <a:schemeClr val="bg2">
                      <a:lumMod val="10000"/>
                    </a:schemeClr>
                  </a:solidFill>
                  <a:latin typeface="Calibri" pitchFamily="34" charset="0"/>
                </a:rPr>
                <a:t>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Renewables subsidies globally (in 2012)</a:t>
              </a:r>
            </a:p>
          </p:txBody>
        </p:sp>
      </p:grpSp>
      <p:sp>
        <p:nvSpPr>
          <p:cNvPr id="25" name="Rectangle 24"/>
          <p:cNvSpPr/>
          <p:nvPr/>
        </p:nvSpPr>
        <p:spPr>
          <a:xfrm>
            <a:off x="147169" y="1452920"/>
            <a:ext cx="8380326" cy="469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p:cNvGrpSpPr/>
          <p:nvPr/>
        </p:nvGrpSpPr>
        <p:grpSpPr>
          <a:xfrm>
            <a:off x="338400" y="2795800"/>
            <a:ext cx="8143008" cy="3248795"/>
            <a:chOff x="560971" y="2795800"/>
            <a:chExt cx="8143008" cy="3248795"/>
          </a:xfrm>
        </p:grpSpPr>
        <p:sp>
          <p:nvSpPr>
            <p:cNvPr id="33" name="Freeform 32"/>
            <p:cNvSpPr/>
            <p:nvPr/>
          </p:nvSpPr>
          <p:spPr>
            <a:xfrm rot="219546">
              <a:off x="1757627" y="2795800"/>
              <a:ext cx="2072448" cy="1316832"/>
            </a:xfrm>
            <a:custGeom>
              <a:avLst/>
              <a:gdLst>
                <a:gd name="connsiteX0" fmla="*/ 0 w 2072448"/>
                <a:gd name="connsiteY0" fmla="*/ 219476 h 1316832"/>
                <a:gd name="connsiteX1" fmla="*/ 219476 w 2072448"/>
                <a:gd name="connsiteY1" fmla="*/ 0 h 1316832"/>
                <a:gd name="connsiteX2" fmla="*/ 1852972 w 2072448"/>
                <a:gd name="connsiteY2" fmla="*/ 0 h 1316832"/>
                <a:gd name="connsiteX3" fmla="*/ 2072448 w 2072448"/>
                <a:gd name="connsiteY3" fmla="*/ 219476 h 1316832"/>
                <a:gd name="connsiteX4" fmla="*/ 2072448 w 2072448"/>
                <a:gd name="connsiteY4" fmla="*/ 1097356 h 1316832"/>
                <a:gd name="connsiteX5" fmla="*/ 1852972 w 2072448"/>
                <a:gd name="connsiteY5" fmla="*/ 1316832 h 1316832"/>
                <a:gd name="connsiteX6" fmla="*/ 219476 w 2072448"/>
                <a:gd name="connsiteY6" fmla="*/ 1316832 h 1316832"/>
                <a:gd name="connsiteX7" fmla="*/ 0 w 2072448"/>
                <a:gd name="connsiteY7" fmla="*/ 1097356 h 1316832"/>
                <a:gd name="connsiteX8" fmla="*/ 0 w 2072448"/>
                <a:gd name="connsiteY8" fmla="*/ 219476 h 13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8" h="1316832">
                  <a:moveTo>
                    <a:pt x="0" y="219476"/>
                  </a:moveTo>
                  <a:cubicBezTo>
                    <a:pt x="0" y="98263"/>
                    <a:pt x="98263" y="0"/>
                    <a:pt x="219476" y="0"/>
                  </a:cubicBezTo>
                  <a:lnTo>
                    <a:pt x="1852972" y="0"/>
                  </a:lnTo>
                  <a:cubicBezTo>
                    <a:pt x="1974185" y="0"/>
                    <a:pt x="2072448" y="98263"/>
                    <a:pt x="2072448" y="219476"/>
                  </a:cubicBezTo>
                  <a:lnTo>
                    <a:pt x="2072448" y="1097356"/>
                  </a:lnTo>
                  <a:cubicBezTo>
                    <a:pt x="2072448" y="1218569"/>
                    <a:pt x="1974185" y="1316832"/>
                    <a:pt x="1852972" y="1316832"/>
                  </a:cubicBezTo>
                  <a:lnTo>
                    <a:pt x="219476" y="1316832"/>
                  </a:lnTo>
                  <a:cubicBezTo>
                    <a:pt x="98263" y="1316832"/>
                    <a:pt x="0" y="1218569"/>
                    <a:pt x="0" y="1097356"/>
                  </a:cubicBezTo>
                  <a:lnTo>
                    <a:pt x="0" y="219476"/>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40481" tIns="140482" rIns="140482" bIns="140481" numCol="1" spcCol="1270" anchor="ctr" anchorCtr="0">
              <a:noAutofit/>
            </a:bodyPr>
            <a:lstStyle/>
            <a:p>
              <a:pPr lvl="0" algn="ctr" defTabSz="889000">
                <a:lnSpc>
                  <a:spcPct val="90000"/>
                </a:lnSpc>
                <a:spcBef>
                  <a:spcPct val="0"/>
                </a:spcBef>
                <a:spcAft>
                  <a:spcPct val="35000"/>
                </a:spcAft>
              </a:pPr>
              <a:r>
                <a:rPr lang="en-GB" sz="2000" b="1" kern="1200" noProof="0" dirty="0">
                  <a:solidFill>
                    <a:schemeClr val="bg2">
                      <a:lumMod val="10000"/>
                    </a:schemeClr>
                  </a:solidFill>
                  <a:latin typeface="Calibri" pitchFamily="34" charset="0"/>
                </a:rPr>
                <a:t>$17 bn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Government R&amp;D renewables &amp; energy efficiency</a:t>
              </a:r>
            </a:p>
          </p:txBody>
        </p:sp>
        <p:sp>
          <p:nvSpPr>
            <p:cNvPr id="34" name="Isosceles Triangle 33"/>
            <p:cNvSpPr/>
            <p:nvPr/>
          </p:nvSpPr>
          <p:spPr>
            <a:xfrm>
              <a:off x="4360162" y="5482211"/>
              <a:ext cx="554479" cy="562384"/>
            </a:xfrm>
            <a:prstGeom prst="triangle">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35" name="Rectangle 34"/>
            <p:cNvSpPr/>
            <p:nvPr/>
          </p:nvSpPr>
          <p:spPr>
            <a:xfrm rot="193974">
              <a:off x="560971" y="5307346"/>
              <a:ext cx="8143008" cy="174725"/>
            </a:xfrm>
            <a:prstGeom prst="rect">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36" name="Freeform 35"/>
            <p:cNvSpPr/>
            <p:nvPr/>
          </p:nvSpPr>
          <p:spPr>
            <a:xfrm rot="181147">
              <a:off x="1786621" y="4119341"/>
              <a:ext cx="2023360" cy="1084893"/>
            </a:xfrm>
            <a:custGeom>
              <a:avLst/>
              <a:gdLst>
                <a:gd name="connsiteX0" fmla="*/ 0 w 2023360"/>
                <a:gd name="connsiteY0" fmla="*/ 180819 h 1084893"/>
                <a:gd name="connsiteX1" fmla="*/ 180819 w 2023360"/>
                <a:gd name="connsiteY1" fmla="*/ 0 h 1084893"/>
                <a:gd name="connsiteX2" fmla="*/ 1842541 w 2023360"/>
                <a:gd name="connsiteY2" fmla="*/ 0 h 1084893"/>
                <a:gd name="connsiteX3" fmla="*/ 2023360 w 2023360"/>
                <a:gd name="connsiteY3" fmla="*/ 180819 h 1084893"/>
                <a:gd name="connsiteX4" fmla="*/ 2023360 w 2023360"/>
                <a:gd name="connsiteY4" fmla="*/ 904074 h 1084893"/>
                <a:gd name="connsiteX5" fmla="*/ 1842541 w 2023360"/>
                <a:gd name="connsiteY5" fmla="*/ 1084893 h 1084893"/>
                <a:gd name="connsiteX6" fmla="*/ 180819 w 2023360"/>
                <a:gd name="connsiteY6" fmla="*/ 1084893 h 1084893"/>
                <a:gd name="connsiteX7" fmla="*/ 0 w 2023360"/>
                <a:gd name="connsiteY7" fmla="*/ 904074 h 1084893"/>
                <a:gd name="connsiteX8" fmla="*/ 0 w 2023360"/>
                <a:gd name="connsiteY8" fmla="*/ 180819 h 108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60" h="1084893">
                  <a:moveTo>
                    <a:pt x="0" y="180819"/>
                  </a:moveTo>
                  <a:cubicBezTo>
                    <a:pt x="0" y="80955"/>
                    <a:pt x="80955" y="0"/>
                    <a:pt x="180819" y="0"/>
                  </a:cubicBezTo>
                  <a:lnTo>
                    <a:pt x="1842541" y="0"/>
                  </a:lnTo>
                  <a:cubicBezTo>
                    <a:pt x="1942405" y="0"/>
                    <a:pt x="2023360" y="80955"/>
                    <a:pt x="2023360" y="180819"/>
                  </a:cubicBezTo>
                  <a:lnTo>
                    <a:pt x="2023360" y="904074"/>
                  </a:lnTo>
                  <a:cubicBezTo>
                    <a:pt x="2023360" y="1003938"/>
                    <a:pt x="1942405" y="1084893"/>
                    <a:pt x="1842541" y="1084893"/>
                  </a:cubicBezTo>
                  <a:lnTo>
                    <a:pt x="180819" y="1084893"/>
                  </a:lnTo>
                  <a:cubicBezTo>
                    <a:pt x="80955" y="1084893"/>
                    <a:pt x="0" y="1003938"/>
                    <a:pt x="0" y="904074"/>
                  </a:cubicBezTo>
                  <a:lnTo>
                    <a:pt x="0" y="180819"/>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29160" tIns="129159" rIns="129159" bIns="129160" numCol="1" spcCol="1270" anchor="ctr" anchorCtr="0">
              <a:noAutofit/>
            </a:bodyPr>
            <a:lstStyle/>
            <a:p>
              <a:pPr lvl="0" algn="ctr" defTabSz="889000">
                <a:lnSpc>
                  <a:spcPct val="90000"/>
                </a:lnSpc>
                <a:spcBef>
                  <a:spcPct val="0"/>
                </a:spcBef>
                <a:spcAft>
                  <a:spcPct val="35000"/>
                </a:spcAft>
              </a:pPr>
              <a:r>
                <a:rPr lang="en-GB" sz="2000" b="1" kern="1200" noProof="0" dirty="0">
                  <a:solidFill>
                    <a:schemeClr val="bg2">
                      <a:lumMod val="10000"/>
                    </a:schemeClr>
                  </a:solidFill>
                  <a:latin typeface="Calibri" pitchFamily="34" charset="0"/>
                </a:rPr>
                <a:t>$82 bn</a:t>
              </a:r>
              <a:r>
                <a:rPr lang="en-GB" sz="1600" kern="1200" noProof="0" dirty="0">
                  <a:solidFill>
                    <a:schemeClr val="bg2">
                      <a:lumMod val="10000"/>
                    </a:schemeClr>
                  </a:solidFill>
                  <a:latin typeface="Calibri" pitchFamily="34" charset="0"/>
                </a:rPr>
                <a:t>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Renewables subsidies globally </a:t>
              </a:r>
              <a:r>
                <a:rPr lang="en-GB" dirty="0">
                  <a:solidFill>
                    <a:schemeClr val="bg2">
                      <a:lumMod val="10000"/>
                    </a:schemeClr>
                  </a:solidFill>
                  <a:latin typeface="Calibri" pitchFamily="34" charset="0"/>
                </a:rPr>
                <a:t>(in 2012)</a:t>
              </a:r>
              <a:endParaRPr lang="en-GB" sz="1800" kern="1200" noProof="0" dirty="0">
                <a:solidFill>
                  <a:schemeClr val="bg2">
                    <a:lumMod val="10000"/>
                  </a:schemeClr>
                </a:solidFill>
                <a:latin typeface="Calibri" pitchFamily="34" charset="0"/>
              </a:endParaRPr>
            </a:p>
          </p:txBody>
        </p:sp>
        <p:sp>
          <p:nvSpPr>
            <p:cNvPr id="37" name="Freeform 36"/>
            <p:cNvSpPr/>
            <p:nvPr/>
          </p:nvSpPr>
          <p:spPr>
            <a:xfrm rot="202879">
              <a:off x="4701458" y="4302229"/>
              <a:ext cx="2822747" cy="1099873"/>
            </a:xfrm>
            <a:custGeom>
              <a:avLst/>
              <a:gdLst>
                <a:gd name="connsiteX0" fmla="*/ 0 w 2822747"/>
                <a:gd name="connsiteY0" fmla="*/ 183316 h 1099873"/>
                <a:gd name="connsiteX1" fmla="*/ 183316 w 2822747"/>
                <a:gd name="connsiteY1" fmla="*/ 0 h 1099873"/>
                <a:gd name="connsiteX2" fmla="*/ 2639431 w 2822747"/>
                <a:gd name="connsiteY2" fmla="*/ 0 h 1099873"/>
                <a:gd name="connsiteX3" fmla="*/ 2822747 w 2822747"/>
                <a:gd name="connsiteY3" fmla="*/ 183316 h 1099873"/>
                <a:gd name="connsiteX4" fmla="*/ 2822747 w 2822747"/>
                <a:gd name="connsiteY4" fmla="*/ 916557 h 1099873"/>
                <a:gd name="connsiteX5" fmla="*/ 2639431 w 2822747"/>
                <a:gd name="connsiteY5" fmla="*/ 1099873 h 1099873"/>
                <a:gd name="connsiteX6" fmla="*/ 183316 w 2822747"/>
                <a:gd name="connsiteY6" fmla="*/ 1099873 h 1099873"/>
                <a:gd name="connsiteX7" fmla="*/ 0 w 2822747"/>
                <a:gd name="connsiteY7" fmla="*/ 916557 h 1099873"/>
                <a:gd name="connsiteX8" fmla="*/ 0 w 2822747"/>
                <a:gd name="connsiteY8" fmla="*/ 183316 h 109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2747" h="1099873">
                  <a:moveTo>
                    <a:pt x="0" y="183316"/>
                  </a:moveTo>
                  <a:cubicBezTo>
                    <a:pt x="0" y="82073"/>
                    <a:pt x="82073" y="0"/>
                    <a:pt x="183316" y="0"/>
                  </a:cubicBezTo>
                  <a:lnTo>
                    <a:pt x="2639431" y="0"/>
                  </a:lnTo>
                  <a:cubicBezTo>
                    <a:pt x="2740674" y="0"/>
                    <a:pt x="2822747" y="82073"/>
                    <a:pt x="2822747" y="183316"/>
                  </a:cubicBezTo>
                  <a:lnTo>
                    <a:pt x="2822747" y="916557"/>
                  </a:lnTo>
                  <a:cubicBezTo>
                    <a:pt x="2822747" y="1017800"/>
                    <a:pt x="2740674" y="1099873"/>
                    <a:pt x="2639431" y="1099873"/>
                  </a:cubicBezTo>
                  <a:lnTo>
                    <a:pt x="183316" y="1099873"/>
                  </a:lnTo>
                  <a:cubicBezTo>
                    <a:pt x="82073" y="1099873"/>
                    <a:pt x="0" y="1017800"/>
                    <a:pt x="0" y="916557"/>
                  </a:cubicBezTo>
                  <a:lnTo>
                    <a:pt x="0" y="183316"/>
                  </a:lnTo>
                  <a:close/>
                </a:path>
              </a:pathLst>
            </a:custGeom>
            <a:solidFill>
              <a:schemeClr val="accent6">
                <a:lumMod val="20000"/>
                <a:lumOff val="80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spcFirstLastPara="0" vert="horz" wrap="square" lIns="129891" tIns="129890" rIns="129890" bIns="129891" numCol="1" spcCol="1270" anchor="ctr" anchorCtr="0">
              <a:noAutofit/>
            </a:bodyPr>
            <a:lstStyle/>
            <a:p>
              <a:pPr lvl="0" algn="ctr" defTabSz="889000">
                <a:lnSpc>
                  <a:spcPct val="100000"/>
                </a:lnSpc>
                <a:spcBef>
                  <a:spcPct val="0"/>
                </a:spcBef>
                <a:spcAft>
                  <a:spcPts val="0"/>
                </a:spcAft>
              </a:pPr>
              <a:r>
                <a:rPr lang="en-GB" sz="2000" b="1" kern="1200" noProof="0" dirty="0">
                  <a:solidFill>
                    <a:schemeClr val="bg2">
                      <a:lumMod val="10000"/>
                    </a:schemeClr>
                  </a:solidFill>
                  <a:latin typeface="Calibri" pitchFamily="34" charset="0"/>
                </a:rPr>
                <a:t>$544 bn </a:t>
              </a:r>
            </a:p>
            <a:p>
              <a:pPr lvl="0" algn="ctr" defTabSz="889000">
                <a:lnSpc>
                  <a:spcPct val="100000"/>
                </a:lnSpc>
                <a:spcBef>
                  <a:spcPct val="0"/>
                </a:spcBef>
                <a:spcAft>
                  <a:spcPts val="0"/>
                </a:spcAft>
              </a:pPr>
              <a:r>
                <a:rPr lang="en-GB" sz="1800" kern="1200" noProof="0" dirty="0">
                  <a:solidFill>
                    <a:schemeClr val="bg2">
                      <a:lumMod val="10000"/>
                    </a:schemeClr>
                  </a:solidFill>
                  <a:latin typeface="Calibri" pitchFamily="34" charset="0"/>
                </a:rPr>
                <a:t>Fossil fuel consumption support, developing &amp; emerging economies</a:t>
              </a:r>
              <a:endParaRPr lang="en-US" sz="1800" kern="1200" dirty="0">
                <a:solidFill>
                  <a:schemeClr val="bg2">
                    <a:lumMod val="10000"/>
                  </a:schemeClr>
                </a:solidFill>
                <a:latin typeface="Calibri" pitchFamily="34" charset="0"/>
              </a:endParaRPr>
            </a:p>
          </p:txBody>
        </p:sp>
      </p:grpSp>
      <p:sp>
        <p:nvSpPr>
          <p:cNvPr id="38" name="Rectangle 37"/>
          <p:cNvSpPr/>
          <p:nvPr/>
        </p:nvSpPr>
        <p:spPr>
          <a:xfrm>
            <a:off x="160768" y="1468739"/>
            <a:ext cx="8380326" cy="469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p:cNvGrpSpPr/>
          <p:nvPr/>
        </p:nvGrpSpPr>
        <p:grpSpPr>
          <a:xfrm>
            <a:off x="338400" y="2709552"/>
            <a:ext cx="8143008" cy="3335043"/>
            <a:chOff x="560679" y="2709552"/>
            <a:chExt cx="8143008" cy="3335043"/>
          </a:xfrm>
        </p:grpSpPr>
        <p:sp>
          <p:nvSpPr>
            <p:cNvPr id="48" name="Isosceles Triangle 47"/>
            <p:cNvSpPr/>
            <p:nvPr/>
          </p:nvSpPr>
          <p:spPr>
            <a:xfrm>
              <a:off x="4360162" y="5482211"/>
              <a:ext cx="554479" cy="562384"/>
            </a:xfrm>
            <a:prstGeom prst="triangle">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grpSp>
          <p:nvGrpSpPr>
            <p:cNvPr id="49" name="Group 48"/>
            <p:cNvGrpSpPr/>
            <p:nvPr/>
          </p:nvGrpSpPr>
          <p:grpSpPr>
            <a:xfrm>
              <a:off x="560679" y="2709552"/>
              <a:ext cx="8143008" cy="2772439"/>
              <a:chOff x="560679" y="2709552"/>
              <a:chExt cx="8143008" cy="2772439"/>
            </a:xfrm>
          </p:grpSpPr>
          <p:sp>
            <p:nvSpPr>
              <p:cNvPr id="50" name="Freeform 49"/>
              <p:cNvSpPr/>
              <p:nvPr/>
            </p:nvSpPr>
            <p:spPr>
              <a:xfrm rot="303314">
                <a:off x="1833827" y="2709552"/>
                <a:ext cx="2072448" cy="1316832"/>
              </a:xfrm>
              <a:custGeom>
                <a:avLst/>
                <a:gdLst>
                  <a:gd name="connsiteX0" fmla="*/ 0 w 2072448"/>
                  <a:gd name="connsiteY0" fmla="*/ 219476 h 1316832"/>
                  <a:gd name="connsiteX1" fmla="*/ 219476 w 2072448"/>
                  <a:gd name="connsiteY1" fmla="*/ 0 h 1316832"/>
                  <a:gd name="connsiteX2" fmla="*/ 1852972 w 2072448"/>
                  <a:gd name="connsiteY2" fmla="*/ 0 h 1316832"/>
                  <a:gd name="connsiteX3" fmla="*/ 2072448 w 2072448"/>
                  <a:gd name="connsiteY3" fmla="*/ 219476 h 1316832"/>
                  <a:gd name="connsiteX4" fmla="*/ 2072448 w 2072448"/>
                  <a:gd name="connsiteY4" fmla="*/ 1097356 h 1316832"/>
                  <a:gd name="connsiteX5" fmla="*/ 1852972 w 2072448"/>
                  <a:gd name="connsiteY5" fmla="*/ 1316832 h 1316832"/>
                  <a:gd name="connsiteX6" fmla="*/ 219476 w 2072448"/>
                  <a:gd name="connsiteY6" fmla="*/ 1316832 h 1316832"/>
                  <a:gd name="connsiteX7" fmla="*/ 0 w 2072448"/>
                  <a:gd name="connsiteY7" fmla="*/ 1097356 h 1316832"/>
                  <a:gd name="connsiteX8" fmla="*/ 0 w 2072448"/>
                  <a:gd name="connsiteY8" fmla="*/ 219476 h 13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8" h="1316832">
                    <a:moveTo>
                      <a:pt x="0" y="219476"/>
                    </a:moveTo>
                    <a:cubicBezTo>
                      <a:pt x="0" y="98263"/>
                      <a:pt x="98263" y="0"/>
                      <a:pt x="219476" y="0"/>
                    </a:cubicBezTo>
                    <a:lnTo>
                      <a:pt x="1852972" y="0"/>
                    </a:lnTo>
                    <a:cubicBezTo>
                      <a:pt x="1974185" y="0"/>
                      <a:pt x="2072448" y="98263"/>
                      <a:pt x="2072448" y="219476"/>
                    </a:cubicBezTo>
                    <a:lnTo>
                      <a:pt x="2072448" y="1097356"/>
                    </a:lnTo>
                    <a:cubicBezTo>
                      <a:pt x="2072448" y="1218569"/>
                      <a:pt x="1974185" y="1316832"/>
                      <a:pt x="1852972" y="1316832"/>
                    </a:cubicBezTo>
                    <a:lnTo>
                      <a:pt x="219476" y="1316832"/>
                    </a:lnTo>
                    <a:cubicBezTo>
                      <a:pt x="98263" y="1316832"/>
                      <a:pt x="0" y="1218569"/>
                      <a:pt x="0" y="1097356"/>
                    </a:cubicBezTo>
                    <a:lnTo>
                      <a:pt x="0" y="219476"/>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40481" tIns="140482" rIns="140482" bIns="140481" numCol="1" spcCol="1270" anchor="ctr" anchorCtr="0">
                <a:noAutofit/>
              </a:bodyPr>
              <a:lstStyle/>
              <a:p>
                <a:pPr lvl="0" algn="ctr" defTabSz="889000">
                  <a:lnSpc>
                    <a:spcPct val="90000"/>
                  </a:lnSpc>
                  <a:spcBef>
                    <a:spcPct val="0"/>
                  </a:spcBef>
                  <a:spcAft>
                    <a:spcPct val="35000"/>
                  </a:spcAft>
                </a:pPr>
                <a:r>
                  <a:rPr lang="en-GB" sz="2000" b="1" kern="1200" noProof="0" dirty="0">
                    <a:solidFill>
                      <a:schemeClr val="bg2">
                        <a:lumMod val="10000"/>
                      </a:schemeClr>
                    </a:solidFill>
                    <a:latin typeface="Calibri" pitchFamily="34" charset="0"/>
                  </a:rPr>
                  <a:t>$17 bn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Government R&amp;D renewables &amp; energy efficiency</a:t>
                </a:r>
              </a:p>
            </p:txBody>
          </p:sp>
          <p:sp>
            <p:nvSpPr>
              <p:cNvPr id="51" name="Rectangle 50"/>
              <p:cNvSpPr/>
              <p:nvPr/>
            </p:nvSpPr>
            <p:spPr>
              <a:xfrm rot="288030">
                <a:off x="560679" y="5257282"/>
                <a:ext cx="8143008" cy="224709"/>
              </a:xfrm>
              <a:prstGeom prst="rect">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52" name="Freeform 51"/>
              <p:cNvSpPr/>
              <p:nvPr/>
            </p:nvSpPr>
            <p:spPr>
              <a:xfrm rot="264915">
                <a:off x="1843771" y="4023045"/>
                <a:ext cx="2023360" cy="1084893"/>
              </a:xfrm>
              <a:custGeom>
                <a:avLst/>
                <a:gdLst>
                  <a:gd name="connsiteX0" fmla="*/ 0 w 2023360"/>
                  <a:gd name="connsiteY0" fmla="*/ 180819 h 1084893"/>
                  <a:gd name="connsiteX1" fmla="*/ 180819 w 2023360"/>
                  <a:gd name="connsiteY1" fmla="*/ 0 h 1084893"/>
                  <a:gd name="connsiteX2" fmla="*/ 1842541 w 2023360"/>
                  <a:gd name="connsiteY2" fmla="*/ 0 h 1084893"/>
                  <a:gd name="connsiteX3" fmla="*/ 2023360 w 2023360"/>
                  <a:gd name="connsiteY3" fmla="*/ 180819 h 1084893"/>
                  <a:gd name="connsiteX4" fmla="*/ 2023360 w 2023360"/>
                  <a:gd name="connsiteY4" fmla="*/ 904074 h 1084893"/>
                  <a:gd name="connsiteX5" fmla="*/ 1842541 w 2023360"/>
                  <a:gd name="connsiteY5" fmla="*/ 1084893 h 1084893"/>
                  <a:gd name="connsiteX6" fmla="*/ 180819 w 2023360"/>
                  <a:gd name="connsiteY6" fmla="*/ 1084893 h 1084893"/>
                  <a:gd name="connsiteX7" fmla="*/ 0 w 2023360"/>
                  <a:gd name="connsiteY7" fmla="*/ 904074 h 1084893"/>
                  <a:gd name="connsiteX8" fmla="*/ 0 w 2023360"/>
                  <a:gd name="connsiteY8" fmla="*/ 180819 h 108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60" h="1084893">
                    <a:moveTo>
                      <a:pt x="0" y="180819"/>
                    </a:moveTo>
                    <a:cubicBezTo>
                      <a:pt x="0" y="80955"/>
                      <a:pt x="80955" y="0"/>
                      <a:pt x="180819" y="0"/>
                    </a:cubicBezTo>
                    <a:lnTo>
                      <a:pt x="1842541" y="0"/>
                    </a:lnTo>
                    <a:cubicBezTo>
                      <a:pt x="1942405" y="0"/>
                      <a:pt x="2023360" y="80955"/>
                      <a:pt x="2023360" y="180819"/>
                    </a:cubicBezTo>
                    <a:lnTo>
                      <a:pt x="2023360" y="904074"/>
                    </a:lnTo>
                    <a:cubicBezTo>
                      <a:pt x="2023360" y="1003938"/>
                      <a:pt x="1942405" y="1084893"/>
                      <a:pt x="1842541" y="1084893"/>
                    </a:cubicBezTo>
                    <a:lnTo>
                      <a:pt x="180819" y="1084893"/>
                    </a:lnTo>
                    <a:cubicBezTo>
                      <a:pt x="80955" y="1084893"/>
                      <a:pt x="0" y="1003938"/>
                      <a:pt x="0" y="904074"/>
                    </a:cubicBezTo>
                    <a:lnTo>
                      <a:pt x="0" y="180819"/>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29160" tIns="129159" rIns="129159" bIns="129160" numCol="1" spcCol="1270" anchor="ctr" anchorCtr="0">
                <a:noAutofit/>
              </a:bodyPr>
              <a:lstStyle/>
              <a:p>
                <a:pPr lvl="0" algn="ctr" defTabSz="889000">
                  <a:lnSpc>
                    <a:spcPct val="90000"/>
                  </a:lnSpc>
                  <a:spcBef>
                    <a:spcPct val="0"/>
                  </a:spcBef>
                  <a:spcAft>
                    <a:spcPct val="35000"/>
                  </a:spcAft>
                </a:pPr>
                <a:r>
                  <a:rPr lang="en-GB" sz="2000" b="1" kern="1200" noProof="0" dirty="0">
                    <a:solidFill>
                      <a:schemeClr val="bg2">
                        <a:lumMod val="10000"/>
                      </a:schemeClr>
                    </a:solidFill>
                    <a:latin typeface="Calibri" pitchFamily="34" charset="0"/>
                  </a:rPr>
                  <a:t>$82 bn</a:t>
                </a:r>
                <a:r>
                  <a:rPr lang="en-GB" sz="1600" kern="1200" noProof="0" dirty="0">
                    <a:solidFill>
                      <a:schemeClr val="bg2">
                        <a:lumMod val="10000"/>
                      </a:schemeClr>
                    </a:solidFill>
                    <a:latin typeface="Calibri" pitchFamily="34" charset="0"/>
                  </a:rPr>
                  <a:t>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Renewables subsidies globally (in 2012)</a:t>
                </a:r>
              </a:p>
            </p:txBody>
          </p:sp>
          <p:sp>
            <p:nvSpPr>
              <p:cNvPr id="53" name="Freeform 52"/>
              <p:cNvSpPr/>
              <p:nvPr/>
            </p:nvSpPr>
            <p:spPr>
              <a:xfrm rot="281033">
                <a:off x="4768133" y="4282133"/>
                <a:ext cx="2822747" cy="1099873"/>
              </a:xfrm>
              <a:custGeom>
                <a:avLst/>
                <a:gdLst>
                  <a:gd name="connsiteX0" fmla="*/ 0 w 2822747"/>
                  <a:gd name="connsiteY0" fmla="*/ 183316 h 1099873"/>
                  <a:gd name="connsiteX1" fmla="*/ 183316 w 2822747"/>
                  <a:gd name="connsiteY1" fmla="*/ 0 h 1099873"/>
                  <a:gd name="connsiteX2" fmla="*/ 2639431 w 2822747"/>
                  <a:gd name="connsiteY2" fmla="*/ 0 h 1099873"/>
                  <a:gd name="connsiteX3" fmla="*/ 2822747 w 2822747"/>
                  <a:gd name="connsiteY3" fmla="*/ 183316 h 1099873"/>
                  <a:gd name="connsiteX4" fmla="*/ 2822747 w 2822747"/>
                  <a:gd name="connsiteY4" fmla="*/ 916557 h 1099873"/>
                  <a:gd name="connsiteX5" fmla="*/ 2639431 w 2822747"/>
                  <a:gd name="connsiteY5" fmla="*/ 1099873 h 1099873"/>
                  <a:gd name="connsiteX6" fmla="*/ 183316 w 2822747"/>
                  <a:gd name="connsiteY6" fmla="*/ 1099873 h 1099873"/>
                  <a:gd name="connsiteX7" fmla="*/ 0 w 2822747"/>
                  <a:gd name="connsiteY7" fmla="*/ 916557 h 1099873"/>
                  <a:gd name="connsiteX8" fmla="*/ 0 w 2822747"/>
                  <a:gd name="connsiteY8" fmla="*/ 183316 h 109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2747" h="1099873">
                    <a:moveTo>
                      <a:pt x="0" y="183316"/>
                    </a:moveTo>
                    <a:cubicBezTo>
                      <a:pt x="0" y="82073"/>
                      <a:pt x="82073" y="0"/>
                      <a:pt x="183316" y="0"/>
                    </a:cubicBezTo>
                    <a:lnTo>
                      <a:pt x="2639431" y="0"/>
                    </a:lnTo>
                    <a:cubicBezTo>
                      <a:pt x="2740674" y="0"/>
                      <a:pt x="2822747" y="82073"/>
                      <a:pt x="2822747" y="183316"/>
                    </a:cubicBezTo>
                    <a:lnTo>
                      <a:pt x="2822747" y="916557"/>
                    </a:lnTo>
                    <a:cubicBezTo>
                      <a:pt x="2822747" y="1017800"/>
                      <a:pt x="2740674" y="1099873"/>
                      <a:pt x="2639431" y="1099873"/>
                    </a:cubicBezTo>
                    <a:lnTo>
                      <a:pt x="183316" y="1099873"/>
                    </a:lnTo>
                    <a:cubicBezTo>
                      <a:pt x="82073" y="1099873"/>
                      <a:pt x="0" y="1017800"/>
                      <a:pt x="0" y="916557"/>
                    </a:cubicBezTo>
                    <a:lnTo>
                      <a:pt x="0" y="183316"/>
                    </a:lnTo>
                    <a:close/>
                  </a:path>
                </a:pathLst>
              </a:cu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29891" tIns="129890" rIns="129890" bIns="129891" numCol="1" spcCol="1270" anchor="ctr" anchorCtr="0">
                <a:noAutofit/>
              </a:bodyPr>
              <a:lstStyle/>
              <a:p>
                <a:pPr lvl="0" algn="ctr" defTabSz="889000">
                  <a:lnSpc>
                    <a:spcPct val="100000"/>
                  </a:lnSpc>
                  <a:spcBef>
                    <a:spcPct val="0"/>
                  </a:spcBef>
                  <a:spcAft>
                    <a:spcPts val="0"/>
                  </a:spcAft>
                </a:pPr>
                <a:r>
                  <a:rPr lang="en-GB" sz="2000" b="1" kern="1200" noProof="0" dirty="0">
                    <a:solidFill>
                      <a:schemeClr val="bg2">
                        <a:lumMod val="10000"/>
                      </a:schemeClr>
                    </a:solidFill>
                    <a:latin typeface="Calibri" pitchFamily="34" charset="0"/>
                  </a:rPr>
                  <a:t>$544 bn </a:t>
                </a:r>
              </a:p>
              <a:p>
                <a:pPr lvl="0" algn="ctr" defTabSz="889000">
                  <a:lnSpc>
                    <a:spcPct val="100000"/>
                  </a:lnSpc>
                  <a:spcBef>
                    <a:spcPct val="0"/>
                  </a:spcBef>
                  <a:spcAft>
                    <a:spcPts val="0"/>
                  </a:spcAft>
                </a:pPr>
                <a:r>
                  <a:rPr lang="en-GB" sz="1800" kern="1200" noProof="0" dirty="0">
                    <a:solidFill>
                      <a:schemeClr val="bg2">
                        <a:lumMod val="10000"/>
                      </a:schemeClr>
                    </a:solidFill>
                    <a:latin typeface="Calibri" pitchFamily="34" charset="0"/>
                  </a:rPr>
                  <a:t>Fossil fuel consumption support, developing &amp; emerging economies</a:t>
                </a:r>
                <a:endParaRPr lang="en-US" sz="1800" kern="1200" dirty="0">
                  <a:solidFill>
                    <a:schemeClr val="bg2">
                      <a:lumMod val="10000"/>
                    </a:schemeClr>
                  </a:solidFill>
                  <a:latin typeface="Calibri" pitchFamily="34" charset="0"/>
                </a:endParaRPr>
              </a:p>
            </p:txBody>
          </p:sp>
          <p:sp>
            <p:nvSpPr>
              <p:cNvPr id="54" name="Freeform 53"/>
              <p:cNvSpPr/>
              <p:nvPr/>
            </p:nvSpPr>
            <p:spPr>
              <a:xfrm rot="247581">
                <a:off x="4780198" y="3357000"/>
                <a:ext cx="2789348" cy="920956"/>
              </a:xfrm>
              <a:custGeom>
                <a:avLst/>
                <a:gdLst>
                  <a:gd name="connsiteX0" fmla="*/ 0 w 2789348"/>
                  <a:gd name="connsiteY0" fmla="*/ 153496 h 920956"/>
                  <a:gd name="connsiteX1" fmla="*/ 153496 w 2789348"/>
                  <a:gd name="connsiteY1" fmla="*/ 0 h 920956"/>
                  <a:gd name="connsiteX2" fmla="*/ 2635852 w 2789348"/>
                  <a:gd name="connsiteY2" fmla="*/ 0 h 920956"/>
                  <a:gd name="connsiteX3" fmla="*/ 2789348 w 2789348"/>
                  <a:gd name="connsiteY3" fmla="*/ 153496 h 920956"/>
                  <a:gd name="connsiteX4" fmla="*/ 2789348 w 2789348"/>
                  <a:gd name="connsiteY4" fmla="*/ 767460 h 920956"/>
                  <a:gd name="connsiteX5" fmla="*/ 2635852 w 2789348"/>
                  <a:gd name="connsiteY5" fmla="*/ 920956 h 920956"/>
                  <a:gd name="connsiteX6" fmla="*/ 153496 w 2789348"/>
                  <a:gd name="connsiteY6" fmla="*/ 920956 h 920956"/>
                  <a:gd name="connsiteX7" fmla="*/ 0 w 2789348"/>
                  <a:gd name="connsiteY7" fmla="*/ 767460 h 920956"/>
                  <a:gd name="connsiteX8" fmla="*/ 0 w 2789348"/>
                  <a:gd name="connsiteY8" fmla="*/ 153496 h 92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9348" h="920956">
                    <a:moveTo>
                      <a:pt x="0" y="153496"/>
                    </a:moveTo>
                    <a:cubicBezTo>
                      <a:pt x="0" y="68723"/>
                      <a:pt x="68723" y="0"/>
                      <a:pt x="153496" y="0"/>
                    </a:cubicBezTo>
                    <a:lnTo>
                      <a:pt x="2635852" y="0"/>
                    </a:lnTo>
                    <a:cubicBezTo>
                      <a:pt x="2720625" y="0"/>
                      <a:pt x="2789348" y="68723"/>
                      <a:pt x="2789348" y="153496"/>
                    </a:cubicBezTo>
                    <a:lnTo>
                      <a:pt x="2789348" y="767460"/>
                    </a:lnTo>
                    <a:cubicBezTo>
                      <a:pt x="2789348" y="852233"/>
                      <a:pt x="2720625" y="920956"/>
                      <a:pt x="2635852" y="920956"/>
                    </a:cubicBezTo>
                    <a:lnTo>
                      <a:pt x="153496" y="920956"/>
                    </a:lnTo>
                    <a:cubicBezTo>
                      <a:pt x="68723" y="920956"/>
                      <a:pt x="0" y="852233"/>
                      <a:pt x="0" y="767460"/>
                    </a:cubicBezTo>
                    <a:lnTo>
                      <a:pt x="0" y="153496"/>
                    </a:lnTo>
                    <a:close/>
                  </a:path>
                </a:pathLst>
              </a:cu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21157" tIns="121157" rIns="121156" bIns="121156" numCol="1" spcCol="1270" anchor="ctr" anchorCtr="0">
                <a:noAutofit/>
              </a:bodyPr>
              <a:lstStyle/>
              <a:p>
                <a:pPr lvl="0" algn="ctr" defTabSz="889000">
                  <a:lnSpc>
                    <a:spcPct val="100000"/>
                  </a:lnSpc>
                  <a:spcBef>
                    <a:spcPct val="0"/>
                  </a:spcBef>
                  <a:spcAft>
                    <a:spcPts val="0"/>
                  </a:spcAft>
                </a:pPr>
                <a:r>
                  <a:rPr lang="en-GB" sz="2000" b="1" kern="1200" noProof="0" dirty="0">
                    <a:solidFill>
                      <a:schemeClr val="bg2">
                        <a:lumMod val="10000"/>
                      </a:schemeClr>
                    </a:solidFill>
                    <a:latin typeface="Calibri" pitchFamily="34" charset="0"/>
                  </a:rPr>
                  <a:t>Over $30 bn</a:t>
                </a:r>
              </a:p>
              <a:p>
                <a:pPr lvl="0" algn="ctr" defTabSz="889000">
                  <a:lnSpc>
                    <a:spcPct val="100000"/>
                  </a:lnSpc>
                  <a:spcBef>
                    <a:spcPct val="0"/>
                  </a:spcBef>
                  <a:spcAft>
                    <a:spcPts val="0"/>
                  </a:spcAft>
                </a:pPr>
                <a:r>
                  <a:rPr lang="en-GB" sz="1800" kern="1200" noProof="0" dirty="0">
                    <a:solidFill>
                      <a:schemeClr val="bg2">
                        <a:lumMod val="10000"/>
                      </a:schemeClr>
                    </a:solidFill>
                    <a:latin typeface="Calibri" pitchFamily="34" charset="0"/>
                  </a:rPr>
                  <a:t>Company car &amp; parking tax benefits, OECD countries</a:t>
                </a:r>
              </a:p>
            </p:txBody>
          </p:sp>
        </p:grpSp>
      </p:grpSp>
      <p:sp>
        <p:nvSpPr>
          <p:cNvPr id="74" name="Rectangle 73"/>
          <p:cNvSpPr/>
          <p:nvPr/>
        </p:nvSpPr>
        <p:spPr>
          <a:xfrm>
            <a:off x="191965" y="1438484"/>
            <a:ext cx="8380326" cy="469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5" name="Group 74"/>
          <p:cNvGrpSpPr/>
          <p:nvPr/>
        </p:nvGrpSpPr>
        <p:grpSpPr>
          <a:xfrm>
            <a:off x="338400" y="2490755"/>
            <a:ext cx="8143008" cy="3553840"/>
            <a:chOff x="556044" y="2490755"/>
            <a:chExt cx="8143008" cy="3553840"/>
          </a:xfrm>
        </p:grpSpPr>
        <p:sp>
          <p:nvSpPr>
            <p:cNvPr id="76" name="Freeform 75"/>
            <p:cNvSpPr/>
            <p:nvPr/>
          </p:nvSpPr>
          <p:spPr>
            <a:xfrm rot="366992">
              <a:off x="1862402" y="2733309"/>
              <a:ext cx="2072448" cy="1316832"/>
            </a:xfrm>
            <a:custGeom>
              <a:avLst/>
              <a:gdLst>
                <a:gd name="connsiteX0" fmla="*/ 0 w 2072448"/>
                <a:gd name="connsiteY0" fmla="*/ 219476 h 1316832"/>
                <a:gd name="connsiteX1" fmla="*/ 219476 w 2072448"/>
                <a:gd name="connsiteY1" fmla="*/ 0 h 1316832"/>
                <a:gd name="connsiteX2" fmla="*/ 1852972 w 2072448"/>
                <a:gd name="connsiteY2" fmla="*/ 0 h 1316832"/>
                <a:gd name="connsiteX3" fmla="*/ 2072448 w 2072448"/>
                <a:gd name="connsiteY3" fmla="*/ 219476 h 1316832"/>
                <a:gd name="connsiteX4" fmla="*/ 2072448 w 2072448"/>
                <a:gd name="connsiteY4" fmla="*/ 1097356 h 1316832"/>
                <a:gd name="connsiteX5" fmla="*/ 1852972 w 2072448"/>
                <a:gd name="connsiteY5" fmla="*/ 1316832 h 1316832"/>
                <a:gd name="connsiteX6" fmla="*/ 219476 w 2072448"/>
                <a:gd name="connsiteY6" fmla="*/ 1316832 h 1316832"/>
                <a:gd name="connsiteX7" fmla="*/ 0 w 2072448"/>
                <a:gd name="connsiteY7" fmla="*/ 1097356 h 1316832"/>
                <a:gd name="connsiteX8" fmla="*/ 0 w 2072448"/>
                <a:gd name="connsiteY8" fmla="*/ 219476 h 13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8" h="1316832">
                  <a:moveTo>
                    <a:pt x="0" y="219476"/>
                  </a:moveTo>
                  <a:cubicBezTo>
                    <a:pt x="0" y="98263"/>
                    <a:pt x="98263" y="0"/>
                    <a:pt x="219476" y="0"/>
                  </a:cubicBezTo>
                  <a:lnTo>
                    <a:pt x="1852972" y="0"/>
                  </a:lnTo>
                  <a:cubicBezTo>
                    <a:pt x="1974185" y="0"/>
                    <a:pt x="2072448" y="98263"/>
                    <a:pt x="2072448" y="219476"/>
                  </a:cubicBezTo>
                  <a:lnTo>
                    <a:pt x="2072448" y="1097356"/>
                  </a:lnTo>
                  <a:cubicBezTo>
                    <a:pt x="2072448" y="1218569"/>
                    <a:pt x="1974185" y="1316832"/>
                    <a:pt x="1852972" y="1316832"/>
                  </a:cubicBezTo>
                  <a:lnTo>
                    <a:pt x="219476" y="1316832"/>
                  </a:lnTo>
                  <a:cubicBezTo>
                    <a:pt x="98263" y="1316832"/>
                    <a:pt x="0" y="1218569"/>
                    <a:pt x="0" y="1097356"/>
                  </a:cubicBezTo>
                  <a:lnTo>
                    <a:pt x="0" y="219476"/>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40481" tIns="140482" rIns="140482" bIns="140481" numCol="1" spcCol="1270" anchor="ctr" anchorCtr="0">
              <a:noAutofit/>
            </a:bodyPr>
            <a:lstStyle/>
            <a:p>
              <a:pPr lvl="0" algn="ctr" defTabSz="889000">
                <a:lnSpc>
                  <a:spcPct val="90000"/>
                </a:lnSpc>
                <a:spcBef>
                  <a:spcPct val="0"/>
                </a:spcBef>
                <a:spcAft>
                  <a:spcPct val="35000"/>
                </a:spcAft>
              </a:pPr>
              <a:r>
                <a:rPr lang="en-GB" sz="2000" b="1" kern="1200" noProof="0" dirty="0">
                  <a:solidFill>
                    <a:schemeClr val="bg2">
                      <a:lumMod val="10000"/>
                    </a:schemeClr>
                  </a:solidFill>
                  <a:latin typeface="Calibri" pitchFamily="34" charset="0"/>
                </a:rPr>
                <a:t>$17 bn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Government R&amp;D renewables &amp; energy efficiency</a:t>
              </a:r>
            </a:p>
          </p:txBody>
        </p:sp>
        <p:sp>
          <p:nvSpPr>
            <p:cNvPr id="77" name="Isosceles Triangle 76"/>
            <p:cNvSpPr/>
            <p:nvPr/>
          </p:nvSpPr>
          <p:spPr>
            <a:xfrm>
              <a:off x="4360162" y="5482211"/>
              <a:ext cx="554479" cy="562384"/>
            </a:xfrm>
            <a:prstGeom prst="triangle">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78" name="Rectangle 77"/>
            <p:cNvSpPr/>
            <p:nvPr/>
          </p:nvSpPr>
          <p:spPr>
            <a:xfrm rot="371008">
              <a:off x="556044" y="5315209"/>
              <a:ext cx="8143008" cy="166469"/>
            </a:xfrm>
            <a:prstGeom prst="rect">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79" name="Freeform 78"/>
            <p:cNvSpPr/>
            <p:nvPr/>
          </p:nvSpPr>
          <p:spPr>
            <a:xfrm rot="328593">
              <a:off x="1862821" y="4046802"/>
              <a:ext cx="2023360" cy="1084893"/>
            </a:xfrm>
            <a:custGeom>
              <a:avLst/>
              <a:gdLst>
                <a:gd name="connsiteX0" fmla="*/ 0 w 2023360"/>
                <a:gd name="connsiteY0" fmla="*/ 180819 h 1084893"/>
                <a:gd name="connsiteX1" fmla="*/ 180819 w 2023360"/>
                <a:gd name="connsiteY1" fmla="*/ 0 h 1084893"/>
                <a:gd name="connsiteX2" fmla="*/ 1842541 w 2023360"/>
                <a:gd name="connsiteY2" fmla="*/ 0 h 1084893"/>
                <a:gd name="connsiteX3" fmla="*/ 2023360 w 2023360"/>
                <a:gd name="connsiteY3" fmla="*/ 180819 h 1084893"/>
                <a:gd name="connsiteX4" fmla="*/ 2023360 w 2023360"/>
                <a:gd name="connsiteY4" fmla="*/ 904074 h 1084893"/>
                <a:gd name="connsiteX5" fmla="*/ 1842541 w 2023360"/>
                <a:gd name="connsiteY5" fmla="*/ 1084893 h 1084893"/>
                <a:gd name="connsiteX6" fmla="*/ 180819 w 2023360"/>
                <a:gd name="connsiteY6" fmla="*/ 1084893 h 1084893"/>
                <a:gd name="connsiteX7" fmla="*/ 0 w 2023360"/>
                <a:gd name="connsiteY7" fmla="*/ 904074 h 1084893"/>
                <a:gd name="connsiteX8" fmla="*/ 0 w 2023360"/>
                <a:gd name="connsiteY8" fmla="*/ 180819 h 108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60" h="1084893">
                  <a:moveTo>
                    <a:pt x="0" y="180819"/>
                  </a:moveTo>
                  <a:cubicBezTo>
                    <a:pt x="0" y="80955"/>
                    <a:pt x="80955" y="0"/>
                    <a:pt x="180819" y="0"/>
                  </a:cubicBezTo>
                  <a:lnTo>
                    <a:pt x="1842541" y="0"/>
                  </a:lnTo>
                  <a:cubicBezTo>
                    <a:pt x="1942405" y="0"/>
                    <a:pt x="2023360" y="80955"/>
                    <a:pt x="2023360" y="180819"/>
                  </a:cubicBezTo>
                  <a:lnTo>
                    <a:pt x="2023360" y="904074"/>
                  </a:lnTo>
                  <a:cubicBezTo>
                    <a:pt x="2023360" y="1003938"/>
                    <a:pt x="1942405" y="1084893"/>
                    <a:pt x="1842541" y="1084893"/>
                  </a:cubicBezTo>
                  <a:lnTo>
                    <a:pt x="180819" y="1084893"/>
                  </a:lnTo>
                  <a:cubicBezTo>
                    <a:pt x="80955" y="1084893"/>
                    <a:pt x="0" y="1003938"/>
                    <a:pt x="0" y="904074"/>
                  </a:cubicBezTo>
                  <a:lnTo>
                    <a:pt x="0" y="180819"/>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29160" tIns="129159" rIns="129159" bIns="129160" numCol="1" spcCol="1270" anchor="ctr" anchorCtr="0">
              <a:noAutofit/>
            </a:bodyPr>
            <a:lstStyle/>
            <a:p>
              <a:pPr lvl="0" algn="ctr" defTabSz="889000">
                <a:lnSpc>
                  <a:spcPct val="90000"/>
                </a:lnSpc>
                <a:spcBef>
                  <a:spcPct val="0"/>
                </a:spcBef>
                <a:spcAft>
                  <a:spcPct val="35000"/>
                </a:spcAft>
              </a:pPr>
              <a:r>
                <a:rPr lang="en-GB" sz="2000" b="1" kern="1200" noProof="0" dirty="0">
                  <a:solidFill>
                    <a:schemeClr val="bg2">
                      <a:lumMod val="10000"/>
                    </a:schemeClr>
                  </a:solidFill>
                  <a:latin typeface="Calibri" pitchFamily="34" charset="0"/>
                </a:rPr>
                <a:t>$82 bn</a:t>
              </a:r>
              <a:r>
                <a:rPr lang="en-GB" sz="1600" kern="1200" noProof="0" dirty="0">
                  <a:solidFill>
                    <a:schemeClr val="bg2">
                      <a:lumMod val="10000"/>
                    </a:schemeClr>
                  </a:solidFill>
                  <a:latin typeface="Calibri" pitchFamily="34" charset="0"/>
                </a:rPr>
                <a:t>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Renewables subsidies globally (in 2012)</a:t>
              </a:r>
            </a:p>
          </p:txBody>
        </p:sp>
        <p:sp>
          <p:nvSpPr>
            <p:cNvPr id="80" name="Freeform 79"/>
            <p:cNvSpPr/>
            <p:nvPr/>
          </p:nvSpPr>
          <p:spPr>
            <a:xfrm rot="387534">
              <a:off x="4796708" y="4379998"/>
              <a:ext cx="2822747" cy="1099873"/>
            </a:xfrm>
            <a:custGeom>
              <a:avLst/>
              <a:gdLst>
                <a:gd name="connsiteX0" fmla="*/ 0 w 2822747"/>
                <a:gd name="connsiteY0" fmla="*/ 183316 h 1099873"/>
                <a:gd name="connsiteX1" fmla="*/ 183316 w 2822747"/>
                <a:gd name="connsiteY1" fmla="*/ 0 h 1099873"/>
                <a:gd name="connsiteX2" fmla="*/ 2639431 w 2822747"/>
                <a:gd name="connsiteY2" fmla="*/ 0 h 1099873"/>
                <a:gd name="connsiteX3" fmla="*/ 2822747 w 2822747"/>
                <a:gd name="connsiteY3" fmla="*/ 183316 h 1099873"/>
                <a:gd name="connsiteX4" fmla="*/ 2822747 w 2822747"/>
                <a:gd name="connsiteY4" fmla="*/ 916557 h 1099873"/>
                <a:gd name="connsiteX5" fmla="*/ 2639431 w 2822747"/>
                <a:gd name="connsiteY5" fmla="*/ 1099873 h 1099873"/>
                <a:gd name="connsiteX6" fmla="*/ 183316 w 2822747"/>
                <a:gd name="connsiteY6" fmla="*/ 1099873 h 1099873"/>
                <a:gd name="connsiteX7" fmla="*/ 0 w 2822747"/>
                <a:gd name="connsiteY7" fmla="*/ 916557 h 1099873"/>
                <a:gd name="connsiteX8" fmla="*/ 0 w 2822747"/>
                <a:gd name="connsiteY8" fmla="*/ 183316 h 109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2747" h="1099873">
                  <a:moveTo>
                    <a:pt x="0" y="183316"/>
                  </a:moveTo>
                  <a:cubicBezTo>
                    <a:pt x="0" y="82073"/>
                    <a:pt x="82073" y="0"/>
                    <a:pt x="183316" y="0"/>
                  </a:cubicBezTo>
                  <a:lnTo>
                    <a:pt x="2639431" y="0"/>
                  </a:lnTo>
                  <a:cubicBezTo>
                    <a:pt x="2740674" y="0"/>
                    <a:pt x="2822747" y="82073"/>
                    <a:pt x="2822747" y="183316"/>
                  </a:cubicBezTo>
                  <a:lnTo>
                    <a:pt x="2822747" y="916557"/>
                  </a:lnTo>
                  <a:cubicBezTo>
                    <a:pt x="2822747" y="1017800"/>
                    <a:pt x="2740674" y="1099873"/>
                    <a:pt x="2639431" y="1099873"/>
                  </a:cubicBezTo>
                  <a:lnTo>
                    <a:pt x="183316" y="1099873"/>
                  </a:lnTo>
                  <a:cubicBezTo>
                    <a:pt x="82073" y="1099873"/>
                    <a:pt x="0" y="1017800"/>
                    <a:pt x="0" y="916557"/>
                  </a:cubicBezTo>
                  <a:lnTo>
                    <a:pt x="0" y="183316"/>
                  </a:lnTo>
                  <a:close/>
                </a:path>
              </a:pathLst>
            </a:cu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29891" tIns="129890" rIns="129890" bIns="129891" numCol="1" spcCol="1270" anchor="ctr" anchorCtr="0">
              <a:noAutofit/>
            </a:bodyPr>
            <a:lstStyle/>
            <a:p>
              <a:pPr lvl="0" algn="ctr" defTabSz="889000">
                <a:lnSpc>
                  <a:spcPct val="100000"/>
                </a:lnSpc>
                <a:spcBef>
                  <a:spcPct val="0"/>
                </a:spcBef>
                <a:spcAft>
                  <a:spcPts val="0"/>
                </a:spcAft>
              </a:pPr>
              <a:r>
                <a:rPr lang="en-GB" sz="2000" b="1" kern="1200" noProof="0" dirty="0">
                  <a:solidFill>
                    <a:schemeClr val="bg2">
                      <a:lumMod val="10000"/>
                    </a:schemeClr>
                  </a:solidFill>
                  <a:latin typeface="Calibri" pitchFamily="34" charset="0"/>
                </a:rPr>
                <a:t>$544 bn </a:t>
              </a:r>
            </a:p>
            <a:p>
              <a:pPr lvl="0" algn="ctr" defTabSz="889000">
                <a:lnSpc>
                  <a:spcPct val="100000"/>
                </a:lnSpc>
                <a:spcBef>
                  <a:spcPct val="0"/>
                </a:spcBef>
                <a:spcAft>
                  <a:spcPts val="0"/>
                </a:spcAft>
              </a:pPr>
              <a:r>
                <a:rPr lang="en-GB" sz="1800" kern="1200" noProof="0" dirty="0">
                  <a:solidFill>
                    <a:schemeClr val="bg2">
                      <a:lumMod val="10000"/>
                    </a:schemeClr>
                  </a:solidFill>
                  <a:latin typeface="Calibri" pitchFamily="34" charset="0"/>
                </a:rPr>
                <a:t>Fossil fuel consumption support, developing &amp; emerging economies</a:t>
              </a:r>
              <a:endParaRPr lang="en-US" sz="1800" kern="1200" dirty="0">
                <a:solidFill>
                  <a:schemeClr val="bg2">
                    <a:lumMod val="10000"/>
                  </a:schemeClr>
                </a:solidFill>
                <a:latin typeface="Calibri" pitchFamily="34" charset="0"/>
              </a:endParaRPr>
            </a:p>
          </p:txBody>
        </p:sp>
        <p:sp>
          <p:nvSpPr>
            <p:cNvPr id="81" name="Freeform 80"/>
            <p:cNvSpPr/>
            <p:nvPr/>
          </p:nvSpPr>
          <p:spPr>
            <a:xfrm rot="354082">
              <a:off x="4827823" y="3454865"/>
              <a:ext cx="2789348" cy="920956"/>
            </a:xfrm>
            <a:custGeom>
              <a:avLst/>
              <a:gdLst>
                <a:gd name="connsiteX0" fmla="*/ 0 w 2789348"/>
                <a:gd name="connsiteY0" fmla="*/ 153496 h 920956"/>
                <a:gd name="connsiteX1" fmla="*/ 153496 w 2789348"/>
                <a:gd name="connsiteY1" fmla="*/ 0 h 920956"/>
                <a:gd name="connsiteX2" fmla="*/ 2635852 w 2789348"/>
                <a:gd name="connsiteY2" fmla="*/ 0 h 920956"/>
                <a:gd name="connsiteX3" fmla="*/ 2789348 w 2789348"/>
                <a:gd name="connsiteY3" fmla="*/ 153496 h 920956"/>
                <a:gd name="connsiteX4" fmla="*/ 2789348 w 2789348"/>
                <a:gd name="connsiteY4" fmla="*/ 767460 h 920956"/>
                <a:gd name="connsiteX5" fmla="*/ 2635852 w 2789348"/>
                <a:gd name="connsiteY5" fmla="*/ 920956 h 920956"/>
                <a:gd name="connsiteX6" fmla="*/ 153496 w 2789348"/>
                <a:gd name="connsiteY6" fmla="*/ 920956 h 920956"/>
                <a:gd name="connsiteX7" fmla="*/ 0 w 2789348"/>
                <a:gd name="connsiteY7" fmla="*/ 767460 h 920956"/>
                <a:gd name="connsiteX8" fmla="*/ 0 w 2789348"/>
                <a:gd name="connsiteY8" fmla="*/ 153496 h 92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9348" h="920956">
                  <a:moveTo>
                    <a:pt x="0" y="153496"/>
                  </a:moveTo>
                  <a:cubicBezTo>
                    <a:pt x="0" y="68723"/>
                    <a:pt x="68723" y="0"/>
                    <a:pt x="153496" y="0"/>
                  </a:cubicBezTo>
                  <a:lnTo>
                    <a:pt x="2635852" y="0"/>
                  </a:lnTo>
                  <a:cubicBezTo>
                    <a:pt x="2720625" y="0"/>
                    <a:pt x="2789348" y="68723"/>
                    <a:pt x="2789348" y="153496"/>
                  </a:cubicBezTo>
                  <a:lnTo>
                    <a:pt x="2789348" y="767460"/>
                  </a:lnTo>
                  <a:cubicBezTo>
                    <a:pt x="2789348" y="852233"/>
                    <a:pt x="2720625" y="920956"/>
                    <a:pt x="2635852" y="920956"/>
                  </a:cubicBezTo>
                  <a:lnTo>
                    <a:pt x="153496" y="920956"/>
                  </a:lnTo>
                  <a:cubicBezTo>
                    <a:pt x="68723" y="920956"/>
                    <a:pt x="0" y="852233"/>
                    <a:pt x="0" y="767460"/>
                  </a:cubicBezTo>
                  <a:lnTo>
                    <a:pt x="0" y="153496"/>
                  </a:lnTo>
                  <a:close/>
                </a:path>
              </a:pathLst>
            </a:cu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21157" tIns="121157" rIns="121156" bIns="121156" numCol="1" spcCol="1270" anchor="ctr" anchorCtr="0">
              <a:noAutofit/>
            </a:bodyPr>
            <a:lstStyle/>
            <a:p>
              <a:pPr lvl="0" algn="ctr" defTabSz="889000">
                <a:lnSpc>
                  <a:spcPct val="100000"/>
                </a:lnSpc>
                <a:spcBef>
                  <a:spcPct val="0"/>
                </a:spcBef>
                <a:spcAft>
                  <a:spcPts val="0"/>
                </a:spcAft>
              </a:pPr>
              <a:r>
                <a:rPr lang="en-GB" sz="2000" b="1" kern="1200" noProof="0" dirty="0">
                  <a:solidFill>
                    <a:schemeClr val="bg2">
                      <a:lumMod val="10000"/>
                    </a:schemeClr>
                  </a:solidFill>
                  <a:latin typeface="Calibri" pitchFamily="34" charset="0"/>
                </a:rPr>
                <a:t>Over $30 bn</a:t>
              </a:r>
            </a:p>
            <a:p>
              <a:pPr lvl="0" algn="ctr" defTabSz="889000">
                <a:lnSpc>
                  <a:spcPct val="100000"/>
                </a:lnSpc>
                <a:spcBef>
                  <a:spcPct val="0"/>
                </a:spcBef>
                <a:spcAft>
                  <a:spcPts val="0"/>
                </a:spcAft>
              </a:pPr>
              <a:r>
                <a:rPr lang="en-GB" sz="1800" kern="1200" noProof="0" dirty="0">
                  <a:solidFill>
                    <a:schemeClr val="bg2">
                      <a:lumMod val="10000"/>
                    </a:schemeClr>
                  </a:solidFill>
                  <a:latin typeface="Calibri" pitchFamily="34" charset="0"/>
                </a:rPr>
                <a:t>Company car &amp; parking tax benefits, OECD countries</a:t>
              </a:r>
            </a:p>
          </p:txBody>
        </p:sp>
        <p:sp>
          <p:nvSpPr>
            <p:cNvPr id="82" name="Freeform 81"/>
            <p:cNvSpPr/>
            <p:nvPr/>
          </p:nvSpPr>
          <p:spPr>
            <a:xfrm rot="371696">
              <a:off x="4900811" y="2490755"/>
              <a:ext cx="2756496" cy="952466"/>
            </a:xfrm>
            <a:custGeom>
              <a:avLst/>
              <a:gdLst>
                <a:gd name="connsiteX0" fmla="*/ 0 w 2756496"/>
                <a:gd name="connsiteY0" fmla="*/ 158748 h 952466"/>
                <a:gd name="connsiteX1" fmla="*/ 158748 w 2756496"/>
                <a:gd name="connsiteY1" fmla="*/ 0 h 952466"/>
                <a:gd name="connsiteX2" fmla="*/ 2597748 w 2756496"/>
                <a:gd name="connsiteY2" fmla="*/ 0 h 952466"/>
                <a:gd name="connsiteX3" fmla="*/ 2756496 w 2756496"/>
                <a:gd name="connsiteY3" fmla="*/ 158748 h 952466"/>
                <a:gd name="connsiteX4" fmla="*/ 2756496 w 2756496"/>
                <a:gd name="connsiteY4" fmla="*/ 793718 h 952466"/>
                <a:gd name="connsiteX5" fmla="*/ 2597748 w 2756496"/>
                <a:gd name="connsiteY5" fmla="*/ 952466 h 952466"/>
                <a:gd name="connsiteX6" fmla="*/ 158748 w 2756496"/>
                <a:gd name="connsiteY6" fmla="*/ 952466 h 952466"/>
                <a:gd name="connsiteX7" fmla="*/ 0 w 2756496"/>
                <a:gd name="connsiteY7" fmla="*/ 793718 h 952466"/>
                <a:gd name="connsiteX8" fmla="*/ 0 w 2756496"/>
                <a:gd name="connsiteY8" fmla="*/ 158748 h 95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496" h="952466">
                  <a:moveTo>
                    <a:pt x="0" y="158748"/>
                  </a:moveTo>
                  <a:cubicBezTo>
                    <a:pt x="0" y="71074"/>
                    <a:pt x="71074" y="0"/>
                    <a:pt x="158748" y="0"/>
                  </a:cubicBezTo>
                  <a:lnTo>
                    <a:pt x="2597748" y="0"/>
                  </a:lnTo>
                  <a:cubicBezTo>
                    <a:pt x="2685422" y="0"/>
                    <a:pt x="2756496" y="71074"/>
                    <a:pt x="2756496" y="158748"/>
                  </a:cubicBezTo>
                  <a:lnTo>
                    <a:pt x="2756496" y="793718"/>
                  </a:lnTo>
                  <a:cubicBezTo>
                    <a:pt x="2756496" y="881392"/>
                    <a:pt x="2685422" y="952466"/>
                    <a:pt x="2597748" y="952466"/>
                  </a:cubicBezTo>
                  <a:lnTo>
                    <a:pt x="158748" y="952466"/>
                  </a:lnTo>
                  <a:cubicBezTo>
                    <a:pt x="71074" y="952466"/>
                    <a:pt x="0" y="881392"/>
                    <a:pt x="0" y="793718"/>
                  </a:cubicBezTo>
                  <a:lnTo>
                    <a:pt x="0" y="158748"/>
                  </a:lnTo>
                  <a:close/>
                </a:path>
              </a:pathLst>
            </a:cu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22696" tIns="122695" rIns="122696" bIns="122696" numCol="1" spcCol="1270" anchor="ctr" anchorCtr="0">
              <a:noAutofit/>
            </a:bodyPr>
            <a:lstStyle/>
            <a:p>
              <a:pPr lvl="0" algn="ctr" defTabSz="889000">
                <a:lnSpc>
                  <a:spcPct val="100000"/>
                </a:lnSpc>
                <a:spcBef>
                  <a:spcPct val="0"/>
                </a:spcBef>
                <a:spcAft>
                  <a:spcPts val="0"/>
                </a:spcAft>
              </a:pPr>
              <a:r>
                <a:rPr lang="en-GB" sz="2000" b="1" kern="1200" noProof="0" dirty="0">
                  <a:solidFill>
                    <a:schemeClr val="bg2">
                      <a:lumMod val="10000"/>
                    </a:schemeClr>
                  </a:solidFill>
                  <a:latin typeface="Calibri" pitchFamily="34" charset="0"/>
                </a:rPr>
                <a:t>$55-90 bn</a:t>
              </a:r>
            </a:p>
            <a:p>
              <a:pPr lvl="0" algn="ctr" defTabSz="889000">
                <a:lnSpc>
                  <a:spcPct val="100000"/>
                </a:lnSpc>
                <a:spcBef>
                  <a:spcPct val="0"/>
                </a:spcBef>
                <a:spcAft>
                  <a:spcPts val="0"/>
                </a:spcAft>
              </a:pPr>
              <a:r>
                <a:rPr lang="en-GB" sz="1800" kern="1200" noProof="0" dirty="0">
                  <a:solidFill>
                    <a:schemeClr val="bg2">
                      <a:lumMod val="10000"/>
                    </a:schemeClr>
                  </a:solidFill>
                  <a:latin typeface="Calibri" pitchFamily="34" charset="0"/>
                </a:rPr>
                <a:t>Fossil fuel support, developed countries</a:t>
              </a:r>
            </a:p>
          </p:txBody>
        </p:sp>
      </p:grpSp>
      <p:sp>
        <p:nvSpPr>
          <p:cNvPr id="83" name="Rectangle 82"/>
          <p:cNvSpPr/>
          <p:nvPr/>
        </p:nvSpPr>
        <p:spPr>
          <a:xfrm>
            <a:off x="170748" y="1437055"/>
            <a:ext cx="8380326" cy="469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p:cNvGrpSpPr/>
          <p:nvPr/>
        </p:nvGrpSpPr>
        <p:grpSpPr>
          <a:xfrm>
            <a:off x="361540" y="1552769"/>
            <a:ext cx="8143008" cy="4491826"/>
            <a:chOff x="556160" y="1552769"/>
            <a:chExt cx="8143008" cy="4491826"/>
          </a:xfrm>
        </p:grpSpPr>
        <p:sp>
          <p:nvSpPr>
            <p:cNvPr id="85" name="Freeform 84"/>
            <p:cNvSpPr/>
            <p:nvPr/>
          </p:nvSpPr>
          <p:spPr>
            <a:xfrm rot="576142">
              <a:off x="1802343" y="3044411"/>
              <a:ext cx="2072448" cy="1053538"/>
            </a:xfrm>
            <a:custGeom>
              <a:avLst/>
              <a:gdLst>
                <a:gd name="connsiteX0" fmla="*/ 0 w 2072448"/>
                <a:gd name="connsiteY0" fmla="*/ 219476 h 1316832"/>
                <a:gd name="connsiteX1" fmla="*/ 219476 w 2072448"/>
                <a:gd name="connsiteY1" fmla="*/ 0 h 1316832"/>
                <a:gd name="connsiteX2" fmla="*/ 1852972 w 2072448"/>
                <a:gd name="connsiteY2" fmla="*/ 0 h 1316832"/>
                <a:gd name="connsiteX3" fmla="*/ 2072448 w 2072448"/>
                <a:gd name="connsiteY3" fmla="*/ 219476 h 1316832"/>
                <a:gd name="connsiteX4" fmla="*/ 2072448 w 2072448"/>
                <a:gd name="connsiteY4" fmla="*/ 1097356 h 1316832"/>
                <a:gd name="connsiteX5" fmla="*/ 1852972 w 2072448"/>
                <a:gd name="connsiteY5" fmla="*/ 1316832 h 1316832"/>
                <a:gd name="connsiteX6" fmla="*/ 219476 w 2072448"/>
                <a:gd name="connsiteY6" fmla="*/ 1316832 h 1316832"/>
                <a:gd name="connsiteX7" fmla="*/ 0 w 2072448"/>
                <a:gd name="connsiteY7" fmla="*/ 1097356 h 1316832"/>
                <a:gd name="connsiteX8" fmla="*/ 0 w 2072448"/>
                <a:gd name="connsiteY8" fmla="*/ 219476 h 13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8" h="1316832">
                  <a:moveTo>
                    <a:pt x="0" y="219476"/>
                  </a:moveTo>
                  <a:cubicBezTo>
                    <a:pt x="0" y="98263"/>
                    <a:pt x="98263" y="0"/>
                    <a:pt x="219476" y="0"/>
                  </a:cubicBezTo>
                  <a:lnTo>
                    <a:pt x="1852972" y="0"/>
                  </a:lnTo>
                  <a:cubicBezTo>
                    <a:pt x="1974185" y="0"/>
                    <a:pt x="2072448" y="98263"/>
                    <a:pt x="2072448" y="219476"/>
                  </a:cubicBezTo>
                  <a:lnTo>
                    <a:pt x="2072448" y="1097356"/>
                  </a:lnTo>
                  <a:cubicBezTo>
                    <a:pt x="2072448" y="1218569"/>
                    <a:pt x="1974185" y="1316832"/>
                    <a:pt x="1852972" y="1316832"/>
                  </a:cubicBezTo>
                  <a:lnTo>
                    <a:pt x="219476" y="1316832"/>
                  </a:lnTo>
                  <a:cubicBezTo>
                    <a:pt x="98263" y="1316832"/>
                    <a:pt x="0" y="1218569"/>
                    <a:pt x="0" y="1097356"/>
                  </a:cubicBezTo>
                  <a:lnTo>
                    <a:pt x="0" y="219476"/>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40481" tIns="140482" rIns="140482" bIns="140481" numCol="1" spcCol="1270" anchor="ctr" anchorCtr="0">
              <a:noAutofit/>
            </a:bodyPr>
            <a:lstStyle/>
            <a:p>
              <a:pPr lvl="0" algn="ctr" defTabSz="889000">
                <a:lnSpc>
                  <a:spcPct val="90000"/>
                </a:lnSpc>
                <a:spcBef>
                  <a:spcPct val="0"/>
                </a:spcBef>
              </a:pPr>
              <a:r>
                <a:rPr lang="en-GB" sz="2000" b="1" kern="1200" noProof="0" dirty="0">
                  <a:solidFill>
                    <a:schemeClr val="bg2">
                      <a:lumMod val="10000"/>
                    </a:schemeClr>
                  </a:solidFill>
                  <a:latin typeface="Calibri" pitchFamily="34" charset="0"/>
                </a:rPr>
                <a:t>$17 bn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Government R&amp;D renewables &amp; energy efficiency</a:t>
              </a:r>
            </a:p>
          </p:txBody>
        </p:sp>
        <p:sp>
          <p:nvSpPr>
            <p:cNvPr id="86" name="Isosceles Triangle 85"/>
            <p:cNvSpPr/>
            <p:nvPr/>
          </p:nvSpPr>
          <p:spPr>
            <a:xfrm>
              <a:off x="4360162" y="5482211"/>
              <a:ext cx="554479" cy="562384"/>
            </a:xfrm>
            <a:prstGeom prst="triangle">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87" name="Rectangle 86"/>
            <p:cNvSpPr/>
            <p:nvPr/>
          </p:nvSpPr>
          <p:spPr>
            <a:xfrm rot="576751">
              <a:off x="556160" y="5248572"/>
              <a:ext cx="8143008" cy="232819"/>
            </a:xfrm>
            <a:prstGeom prst="rect">
              <a:avLst/>
            </a:prstGeom>
            <a:solidFill>
              <a:schemeClr val="tx1">
                <a:alpha val="90000"/>
              </a:schemeClr>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88" name="Freeform 87"/>
            <p:cNvSpPr/>
            <p:nvPr/>
          </p:nvSpPr>
          <p:spPr>
            <a:xfrm rot="586163">
              <a:off x="1149980" y="4054416"/>
              <a:ext cx="2632284" cy="818430"/>
            </a:xfrm>
            <a:custGeom>
              <a:avLst/>
              <a:gdLst>
                <a:gd name="connsiteX0" fmla="*/ 0 w 2023360"/>
                <a:gd name="connsiteY0" fmla="*/ 180819 h 1084893"/>
                <a:gd name="connsiteX1" fmla="*/ 180819 w 2023360"/>
                <a:gd name="connsiteY1" fmla="*/ 0 h 1084893"/>
                <a:gd name="connsiteX2" fmla="*/ 1842541 w 2023360"/>
                <a:gd name="connsiteY2" fmla="*/ 0 h 1084893"/>
                <a:gd name="connsiteX3" fmla="*/ 2023360 w 2023360"/>
                <a:gd name="connsiteY3" fmla="*/ 180819 h 1084893"/>
                <a:gd name="connsiteX4" fmla="*/ 2023360 w 2023360"/>
                <a:gd name="connsiteY4" fmla="*/ 904074 h 1084893"/>
                <a:gd name="connsiteX5" fmla="*/ 1842541 w 2023360"/>
                <a:gd name="connsiteY5" fmla="*/ 1084893 h 1084893"/>
                <a:gd name="connsiteX6" fmla="*/ 180819 w 2023360"/>
                <a:gd name="connsiteY6" fmla="*/ 1084893 h 1084893"/>
                <a:gd name="connsiteX7" fmla="*/ 0 w 2023360"/>
                <a:gd name="connsiteY7" fmla="*/ 904074 h 1084893"/>
                <a:gd name="connsiteX8" fmla="*/ 0 w 2023360"/>
                <a:gd name="connsiteY8" fmla="*/ 180819 h 108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60" h="1084893">
                  <a:moveTo>
                    <a:pt x="0" y="180819"/>
                  </a:moveTo>
                  <a:cubicBezTo>
                    <a:pt x="0" y="80955"/>
                    <a:pt x="80955" y="0"/>
                    <a:pt x="180819" y="0"/>
                  </a:cubicBezTo>
                  <a:lnTo>
                    <a:pt x="1842541" y="0"/>
                  </a:lnTo>
                  <a:cubicBezTo>
                    <a:pt x="1942405" y="0"/>
                    <a:pt x="2023360" y="80955"/>
                    <a:pt x="2023360" y="180819"/>
                  </a:cubicBezTo>
                  <a:lnTo>
                    <a:pt x="2023360" y="904074"/>
                  </a:lnTo>
                  <a:cubicBezTo>
                    <a:pt x="2023360" y="1003938"/>
                    <a:pt x="1942405" y="1084893"/>
                    <a:pt x="1842541" y="1084893"/>
                  </a:cubicBezTo>
                  <a:lnTo>
                    <a:pt x="180819" y="1084893"/>
                  </a:lnTo>
                  <a:cubicBezTo>
                    <a:pt x="80955" y="1084893"/>
                    <a:pt x="0" y="1003938"/>
                    <a:pt x="0" y="904074"/>
                  </a:cubicBezTo>
                  <a:lnTo>
                    <a:pt x="0" y="180819"/>
                  </a:lnTo>
                  <a:close/>
                </a:path>
              </a:pathLst>
            </a:cu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129160" tIns="129159" rIns="129159" bIns="129160" numCol="1" spcCol="1270" anchor="ctr" anchorCtr="0">
              <a:noAutofit/>
            </a:bodyPr>
            <a:lstStyle/>
            <a:p>
              <a:pPr lvl="0" algn="ctr" defTabSz="889000">
                <a:lnSpc>
                  <a:spcPct val="90000"/>
                </a:lnSpc>
                <a:spcBef>
                  <a:spcPct val="0"/>
                </a:spcBef>
                <a:spcAft>
                  <a:spcPts val="200"/>
                </a:spcAft>
              </a:pPr>
              <a:r>
                <a:rPr lang="en-GB" sz="2000" b="1" kern="1200" noProof="0" dirty="0">
                  <a:solidFill>
                    <a:schemeClr val="bg2">
                      <a:lumMod val="10000"/>
                    </a:schemeClr>
                  </a:solidFill>
                  <a:latin typeface="Calibri" pitchFamily="34" charset="0"/>
                </a:rPr>
                <a:t>$</a:t>
              </a:r>
              <a:r>
                <a:rPr lang="en-GB" sz="2000" b="1" dirty="0">
                  <a:solidFill>
                    <a:schemeClr val="bg2">
                      <a:lumMod val="10000"/>
                    </a:schemeClr>
                  </a:solidFill>
                  <a:latin typeface="Calibri" pitchFamily="34" charset="0"/>
                </a:rPr>
                <a:t>122</a:t>
              </a:r>
              <a:r>
                <a:rPr lang="en-GB" sz="2000" b="1" kern="1200" noProof="0" dirty="0">
                  <a:solidFill>
                    <a:schemeClr val="bg2">
                      <a:lumMod val="10000"/>
                    </a:schemeClr>
                  </a:solidFill>
                  <a:latin typeface="Calibri" pitchFamily="34" charset="0"/>
                </a:rPr>
                <a:t> bn</a:t>
              </a:r>
              <a:r>
                <a:rPr lang="en-GB" sz="1600" kern="1200" noProof="0" dirty="0">
                  <a:solidFill>
                    <a:schemeClr val="bg2">
                      <a:lumMod val="10000"/>
                    </a:schemeClr>
                  </a:solidFill>
                  <a:latin typeface="Calibri" pitchFamily="34" charset="0"/>
                </a:rPr>
                <a:t> </a:t>
              </a:r>
            </a:p>
            <a:p>
              <a:pPr lvl="0" algn="ctr" defTabSz="889000">
                <a:lnSpc>
                  <a:spcPct val="90000"/>
                </a:lnSpc>
                <a:spcBef>
                  <a:spcPct val="0"/>
                </a:spcBef>
                <a:spcAft>
                  <a:spcPct val="35000"/>
                </a:spcAft>
              </a:pPr>
              <a:r>
                <a:rPr lang="en-GB" sz="1800" kern="1200" noProof="0" dirty="0">
                  <a:solidFill>
                    <a:schemeClr val="bg2">
                      <a:lumMod val="10000"/>
                    </a:schemeClr>
                  </a:solidFill>
                  <a:latin typeface="Calibri" pitchFamily="34" charset="0"/>
                </a:rPr>
                <a:t>Renewables subsidies globally (in 2014)</a:t>
              </a:r>
            </a:p>
          </p:txBody>
        </p:sp>
        <p:sp>
          <p:nvSpPr>
            <p:cNvPr id="89" name="Freeform 88"/>
            <p:cNvSpPr/>
            <p:nvPr/>
          </p:nvSpPr>
          <p:spPr>
            <a:xfrm rot="569430">
              <a:off x="4877722" y="4481235"/>
              <a:ext cx="3511128" cy="1099873"/>
            </a:xfrm>
            <a:custGeom>
              <a:avLst/>
              <a:gdLst>
                <a:gd name="connsiteX0" fmla="*/ 0 w 2822747"/>
                <a:gd name="connsiteY0" fmla="*/ 183316 h 1099873"/>
                <a:gd name="connsiteX1" fmla="*/ 183316 w 2822747"/>
                <a:gd name="connsiteY1" fmla="*/ 0 h 1099873"/>
                <a:gd name="connsiteX2" fmla="*/ 2639431 w 2822747"/>
                <a:gd name="connsiteY2" fmla="*/ 0 h 1099873"/>
                <a:gd name="connsiteX3" fmla="*/ 2822747 w 2822747"/>
                <a:gd name="connsiteY3" fmla="*/ 183316 h 1099873"/>
                <a:gd name="connsiteX4" fmla="*/ 2822747 w 2822747"/>
                <a:gd name="connsiteY4" fmla="*/ 916557 h 1099873"/>
                <a:gd name="connsiteX5" fmla="*/ 2639431 w 2822747"/>
                <a:gd name="connsiteY5" fmla="*/ 1099873 h 1099873"/>
                <a:gd name="connsiteX6" fmla="*/ 183316 w 2822747"/>
                <a:gd name="connsiteY6" fmla="*/ 1099873 h 1099873"/>
                <a:gd name="connsiteX7" fmla="*/ 0 w 2822747"/>
                <a:gd name="connsiteY7" fmla="*/ 916557 h 1099873"/>
                <a:gd name="connsiteX8" fmla="*/ 0 w 2822747"/>
                <a:gd name="connsiteY8" fmla="*/ 183316 h 109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2747" h="1099873">
                  <a:moveTo>
                    <a:pt x="0" y="183316"/>
                  </a:moveTo>
                  <a:cubicBezTo>
                    <a:pt x="0" y="82073"/>
                    <a:pt x="82073" y="0"/>
                    <a:pt x="183316" y="0"/>
                  </a:cubicBezTo>
                  <a:lnTo>
                    <a:pt x="2639431" y="0"/>
                  </a:lnTo>
                  <a:cubicBezTo>
                    <a:pt x="2740674" y="0"/>
                    <a:pt x="2822747" y="82073"/>
                    <a:pt x="2822747" y="183316"/>
                  </a:cubicBezTo>
                  <a:lnTo>
                    <a:pt x="2822747" y="916557"/>
                  </a:lnTo>
                  <a:cubicBezTo>
                    <a:pt x="2822747" y="1017800"/>
                    <a:pt x="2740674" y="1099873"/>
                    <a:pt x="2639431" y="1099873"/>
                  </a:cubicBezTo>
                  <a:lnTo>
                    <a:pt x="183316" y="1099873"/>
                  </a:lnTo>
                  <a:cubicBezTo>
                    <a:pt x="82073" y="1099873"/>
                    <a:pt x="0" y="1017800"/>
                    <a:pt x="0" y="916557"/>
                  </a:cubicBezTo>
                  <a:lnTo>
                    <a:pt x="0" y="183316"/>
                  </a:lnTo>
                  <a:close/>
                </a:path>
              </a:pathLst>
            </a:cu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29891" tIns="129890" rIns="129890" bIns="129891" numCol="1" spcCol="1270" anchor="ctr" anchorCtr="0">
              <a:noAutofit/>
            </a:bodyPr>
            <a:lstStyle/>
            <a:p>
              <a:pPr lvl="0" algn="ctr" defTabSz="889000">
                <a:lnSpc>
                  <a:spcPct val="100000"/>
                </a:lnSpc>
                <a:spcBef>
                  <a:spcPct val="0"/>
                </a:spcBef>
                <a:spcAft>
                  <a:spcPts val="0"/>
                </a:spcAft>
              </a:pPr>
              <a:r>
                <a:rPr lang="en-GB" sz="2000" b="1" kern="1200" noProof="0" dirty="0">
                  <a:solidFill>
                    <a:schemeClr val="bg2">
                      <a:lumMod val="10000"/>
                    </a:schemeClr>
                  </a:solidFill>
                  <a:latin typeface="Calibri" pitchFamily="34" charset="0"/>
                </a:rPr>
                <a:t>$</a:t>
              </a:r>
              <a:r>
                <a:rPr lang="en-GB" sz="2000" b="1" dirty="0">
                  <a:solidFill>
                    <a:schemeClr val="bg2">
                      <a:lumMod val="10000"/>
                    </a:schemeClr>
                  </a:solidFill>
                  <a:latin typeface="Calibri" pitchFamily="34" charset="0"/>
                </a:rPr>
                <a:t>493</a:t>
              </a:r>
              <a:r>
                <a:rPr lang="en-GB" sz="2000" b="1" kern="1200" noProof="0" dirty="0">
                  <a:solidFill>
                    <a:schemeClr val="bg2">
                      <a:lumMod val="10000"/>
                    </a:schemeClr>
                  </a:solidFill>
                  <a:latin typeface="Calibri" pitchFamily="34" charset="0"/>
                </a:rPr>
                <a:t> bn </a:t>
              </a:r>
            </a:p>
            <a:p>
              <a:pPr lvl="0" algn="ctr" defTabSz="889000">
                <a:lnSpc>
                  <a:spcPct val="100000"/>
                </a:lnSpc>
                <a:spcBef>
                  <a:spcPct val="0"/>
                </a:spcBef>
                <a:spcAft>
                  <a:spcPts val="0"/>
                </a:spcAft>
              </a:pPr>
              <a:r>
                <a:rPr lang="en-GB" sz="1800" kern="1200" noProof="0" dirty="0">
                  <a:solidFill>
                    <a:schemeClr val="bg2">
                      <a:lumMod val="10000"/>
                    </a:schemeClr>
                  </a:solidFill>
                  <a:latin typeface="Calibri" pitchFamily="34" charset="0"/>
                </a:rPr>
                <a:t>Fossil fuel consumption support, developing &amp; emerging economies</a:t>
              </a:r>
              <a:endParaRPr lang="en-US" sz="1800" kern="1200" dirty="0">
                <a:solidFill>
                  <a:schemeClr val="bg2">
                    <a:lumMod val="10000"/>
                  </a:schemeClr>
                </a:solidFill>
                <a:latin typeface="Calibri" pitchFamily="34" charset="0"/>
              </a:endParaRPr>
            </a:p>
          </p:txBody>
        </p:sp>
        <p:sp>
          <p:nvSpPr>
            <p:cNvPr id="90" name="Freeform 89"/>
            <p:cNvSpPr/>
            <p:nvPr/>
          </p:nvSpPr>
          <p:spPr>
            <a:xfrm rot="569430">
              <a:off x="4954913" y="3450488"/>
              <a:ext cx="2869859" cy="967247"/>
            </a:xfrm>
            <a:custGeom>
              <a:avLst/>
              <a:gdLst>
                <a:gd name="connsiteX0" fmla="*/ 0 w 2789348"/>
                <a:gd name="connsiteY0" fmla="*/ 153496 h 920956"/>
                <a:gd name="connsiteX1" fmla="*/ 153496 w 2789348"/>
                <a:gd name="connsiteY1" fmla="*/ 0 h 920956"/>
                <a:gd name="connsiteX2" fmla="*/ 2635852 w 2789348"/>
                <a:gd name="connsiteY2" fmla="*/ 0 h 920956"/>
                <a:gd name="connsiteX3" fmla="*/ 2789348 w 2789348"/>
                <a:gd name="connsiteY3" fmla="*/ 153496 h 920956"/>
                <a:gd name="connsiteX4" fmla="*/ 2789348 w 2789348"/>
                <a:gd name="connsiteY4" fmla="*/ 767460 h 920956"/>
                <a:gd name="connsiteX5" fmla="*/ 2635852 w 2789348"/>
                <a:gd name="connsiteY5" fmla="*/ 920956 h 920956"/>
                <a:gd name="connsiteX6" fmla="*/ 153496 w 2789348"/>
                <a:gd name="connsiteY6" fmla="*/ 920956 h 920956"/>
                <a:gd name="connsiteX7" fmla="*/ 0 w 2789348"/>
                <a:gd name="connsiteY7" fmla="*/ 767460 h 920956"/>
                <a:gd name="connsiteX8" fmla="*/ 0 w 2789348"/>
                <a:gd name="connsiteY8" fmla="*/ 153496 h 92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9348" h="920956">
                  <a:moveTo>
                    <a:pt x="0" y="153496"/>
                  </a:moveTo>
                  <a:cubicBezTo>
                    <a:pt x="0" y="68723"/>
                    <a:pt x="68723" y="0"/>
                    <a:pt x="153496" y="0"/>
                  </a:cubicBezTo>
                  <a:lnTo>
                    <a:pt x="2635852" y="0"/>
                  </a:lnTo>
                  <a:cubicBezTo>
                    <a:pt x="2720625" y="0"/>
                    <a:pt x="2789348" y="68723"/>
                    <a:pt x="2789348" y="153496"/>
                  </a:cubicBezTo>
                  <a:lnTo>
                    <a:pt x="2789348" y="767460"/>
                  </a:lnTo>
                  <a:cubicBezTo>
                    <a:pt x="2789348" y="852233"/>
                    <a:pt x="2720625" y="920956"/>
                    <a:pt x="2635852" y="920956"/>
                  </a:cubicBezTo>
                  <a:lnTo>
                    <a:pt x="153496" y="920956"/>
                  </a:lnTo>
                  <a:cubicBezTo>
                    <a:pt x="68723" y="920956"/>
                    <a:pt x="0" y="852233"/>
                    <a:pt x="0" y="767460"/>
                  </a:cubicBezTo>
                  <a:lnTo>
                    <a:pt x="0" y="153496"/>
                  </a:lnTo>
                  <a:close/>
                </a:path>
              </a:pathLst>
            </a:cu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21157" tIns="121157" rIns="121156" bIns="121156" numCol="1" spcCol="1270" anchor="ctr" anchorCtr="0">
              <a:noAutofit/>
            </a:bodyPr>
            <a:lstStyle/>
            <a:p>
              <a:pPr lvl="0" algn="ctr" defTabSz="889000">
                <a:spcAft>
                  <a:spcPts val="0"/>
                </a:spcAft>
              </a:pPr>
              <a:r>
                <a:rPr lang="en-GB" sz="2000" b="1" dirty="0">
                  <a:solidFill>
                    <a:schemeClr val="bg2">
                      <a:lumMod val="10000"/>
                    </a:schemeClr>
                  </a:solidFill>
                  <a:latin typeface="Calibri" pitchFamily="34" charset="0"/>
                </a:rPr>
                <a:t> $55-90 bn</a:t>
              </a:r>
            </a:p>
            <a:p>
              <a:pPr lvl="0" algn="ctr" defTabSz="889000">
                <a:spcAft>
                  <a:spcPts val="0"/>
                </a:spcAft>
              </a:pPr>
              <a:r>
                <a:rPr lang="en-GB" dirty="0">
                  <a:solidFill>
                    <a:schemeClr val="bg2">
                      <a:lumMod val="10000"/>
                    </a:schemeClr>
                  </a:solidFill>
                  <a:latin typeface="Calibri" pitchFamily="34" charset="0"/>
                </a:rPr>
                <a:t>Fossil fuel support, developed countries</a:t>
              </a:r>
            </a:p>
          </p:txBody>
        </p:sp>
        <p:sp>
          <p:nvSpPr>
            <p:cNvPr id="91" name="Freeform 90"/>
            <p:cNvSpPr/>
            <p:nvPr/>
          </p:nvSpPr>
          <p:spPr>
            <a:xfrm rot="569430">
              <a:off x="4997119" y="2510936"/>
              <a:ext cx="2692123" cy="944977"/>
            </a:xfrm>
            <a:custGeom>
              <a:avLst/>
              <a:gdLst>
                <a:gd name="connsiteX0" fmla="*/ 0 w 2756496"/>
                <a:gd name="connsiteY0" fmla="*/ 158748 h 952466"/>
                <a:gd name="connsiteX1" fmla="*/ 158748 w 2756496"/>
                <a:gd name="connsiteY1" fmla="*/ 0 h 952466"/>
                <a:gd name="connsiteX2" fmla="*/ 2597748 w 2756496"/>
                <a:gd name="connsiteY2" fmla="*/ 0 h 952466"/>
                <a:gd name="connsiteX3" fmla="*/ 2756496 w 2756496"/>
                <a:gd name="connsiteY3" fmla="*/ 158748 h 952466"/>
                <a:gd name="connsiteX4" fmla="*/ 2756496 w 2756496"/>
                <a:gd name="connsiteY4" fmla="*/ 793718 h 952466"/>
                <a:gd name="connsiteX5" fmla="*/ 2597748 w 2756496"/>
                <a:gd name="connsiteY5" fmla="*/ 952466 h 952466"/>
                <a:gd name="connsiteX6" fmla="*/ 158748 w 2756496"/>
                <a:gd name="connsiteY6" fmla="*/ 952466 h 952466"/>
                <a:gd name="connsiteX7" fmla="*/ 0 w 2756496"/>
                <a:gd name="connsiteY7" fmla="*/ 793718 h 952466"/>
                <a:gd name="connsiteX8" fmla="*/ 0 w 2756496"/>
                <a:gd name="connsiteY8" fmla="*/ 158748 h 95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496" h="952466">
                  <a:moveTo>
                    <a:pt x="0" y="158748"/>
                  </a:moveTo>
                  <a:cubicBezTo>
                    <a:pt x="0" y="71074"/>
                    <a:pt x="71074" y="0"/>
                    <a:pt x="158748" y="0"/>
                  </a:cubicBezTo>
                  <a:lnTo>
                    <a:pt x="2597748" y="0"/>
                  </a:lnTo>
                  <a:cubicBezTo>
                    <a:pt x="2685422" y="0"/>
                    <a:pt x="2756496" y="71074"/>
                    <a:pt x="2756496" y="158748"/>
                  </a:cubicBezTo>
                  <a:lnTo>
                    <a:pt x="2756496" y="793718"/>
                  </a:lnTo>
                  <a:cubicBezTo>
                    <a:pt x="2756496" y="881392"/>
                    <a:pt x="2685422" y="952466"/>
                    <a:pt x="2597748" y="952466"/>
                  </a:cubicBezTo>
                  <a:lnTo>
                    <a:pt x="158748" y="952466"/>
                  </a:lnTo>
                  <a:cubicBezTo>
                    <a:pt x="71074" y="952466"/>
                    <a:pt x="0" y="881392"/>
                    <a:pt x="0" y="793718"/>
                  </a:cubicBezTo>
                  <a:lnTo>
                    <a:pt x="0" y="158748"/>
                  </a:lnTo>
                  <a:close/>
                </a:path>
              </a:pathLst>
            </a:cu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22696" tIns="122695" rIns="122696" bIns="122696" numCol="1" spcCol="1270" anchor="ctr" anchorCtr="0">
              <a:noAutofit/>
            </a:bodyPr>
            <a:lstStyle/>
            <a:p>
              <a:pPr lvl="0" algn="ctr" defTabSz="889000">
                <a:spcAft>
                  <a:spcPts val="0"/>
                </a:spcAft>
              </a:pPr>
              <a:r>
                <a:rPr lang="en-GB" sz="2000" b="1" dirty="0">
                  <a:solidFill>
                    <a:schemeClr val="bg2">
                      <a:lumMod val="10000"/>
                    </a:schemeClr>
                  </a:solidFill>
                  <a:latin typeface="Calibri" pitchFamily="34" charset="0"/>
                </a:rPr>
                <a:t>Over $30 bn</a:t>
              </a:r>
            </a:p>
            <a:p>
              <a:pPr lvl="0" algn="ctr" defTabSz="889000">
                <a:spcAft>
                  <a:spcPts val="0"/>
                </a:spcAft>
              </a:pPr>
              <a:r>
                <a:rPr lang="en-GB" sz="2000" dirty="0">
                  <a:solidFill>
                    <a:schemeClr val="bg2">
                      <a:lumMod val="10000"/>
                    </a:schemeClr>
                  </a:solidFill>
                  <a:latin typeface="Calibri" pitchFamily="34" charset="0"/>
                </a:rPr>
                <a:t>Company car &amp; parking tax benefits in OECD</a:t>
              </a:r>
            </a:p>
          </p:txBody>
        </p:sp>
        <p:sp>
          <p:nvSpPr>
            <p:cNvPr id="92" name="Freeform 91"/>
            <p:cNvSpPr/>
            <p:nvPr/>
          </p:nvSpPr>
          <p:spPr>
            <a:xfrm rot="569430">
              <a:off x="5074164" y="1552769"/>
              <a:ext cx="2337882" cy="932423"/>
            </a:xfrm>
            <a:custGeom>
              <a:avLst/>
              <a:gdLst>
                <a:gd name="connsiteX0" fmla="*/ 0 w 2762054"/>
                <a:gd name="connsiteY0" fmla="*/ 155407 h 932423"/>
                <a:gd name="connsiteX1" fmla="*/ 155407 w 2762054"/>
                <a:gd name="connsiteY1" fmla="*/ 0 h 932423"/>
                <a:gd name="connsiteX2" fmla="*/ 2606647 w 2762054"/>
                <a:gd name="connsiteY2" fmla="*/ 0 h 932423"/>
                <a:gd name="connsiteX3" fmla="*/ 2762054 w 2762054"/>
                <a:gd name="connsiteY3" fmla="*/ 155407 h 932423"/>
                <a:gd name="connsiteX4" fmla="*/ 2762054 w 2762054"/>
                <a:gd name="connsiteY4" fmla="*/ 777016 h 932423"/>
                <a:gd name="connsiteX5" fmla="*/ 2606647 w 2762054"/>
                <a:gd name="connsiteY5" fmla="*/ 932423 h 932423"/>
                <a:gd name="connsiteX6" fmla="*/ 155407 w 2762054"/>
                <a:gd name="connsiteY6" fmla="*/ 932423 h 932423"/>
                <a:gd name="connsiteX7" fmla="*/ 0 w 2762054"/>
                <a:gd name="connsiteY7" fmla="*/ 777016 h 932423"/>
                <a:gd name="connsiteX8" fmla="*/ 0 w 2762054"/>
                <a:gd name="connsiteY8" fmla="*/ 155407 h 93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054" h="932423">
                  <a:moveTo>
                    <a:pt x="0" y="155407"/>
                  </a:moveTo>
                  <a:cubicBezTo>
                    <a:pt x="0" y="69578"/>
                    <a:pt x="69578" y="0"/>
                    <a:pt x="155407" y="0"/>
                  </a:cubicBezTo>
                  <a:lnTo>
                    <a:pt x="2606647" y="0"/>
                  </a:lnTo>
                  <a:cubicBezTo>
                    <a:pt x="2692476" y="0"/>
                    <a:pt x="2762054" y="69578"/>
                    <a:pt x="2762054" y="155407"/>
                  </a:cubicBezTo>
                  <a:lnTo>
                    <a:pt x="2762054" y="777016"/>
                  </a:lnTo>
                  <a:cubicBezTo>
                    <a:pt x="2762054" y="862845"/>
                    <a:pt x="2692476" y="932423"/>
                    <a:pt x="2606647" y="932423"/>
                  </a:cubicBezTo>
                  <a:lnTo>
                    <a:pt x="155407" y="932423"/>
                  </a:lnTo>
                  <a:cubicBezTo>
                    <a:pt x="69578" y="932423"/>
                    <a:pt x="0" y="862845"/>
                    <a:pt x="0" y="777016"/>
                  </a:cubicBezTo>
                  <a:lnTo>
                    <a:pt x="0" y="155407"/>
                  </a:lnTo>
                  <a:close/>
                </a:path>
              </a:pathLst>
            </a:cu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21717" tIns="121716" rIns="121716" bIns="121717" numCol="1" spcCol="1270" anchor="ctr" anchorCtr="0">
              <a:noAutofit/>
            </a:bodyPr>
            <a:lstStyle/>
            <a:p>
              <a:pPr lvl="0" algn="ctr" defTabSz="889000">
                <a:lnSpc>
                  <a:spcPct val="100000"/>
                </a:lnSpc>
                <a:spcBef>
                  <a:spcPct val="0"/>
                </a:spcBef>
                <a:spcAft>
                  <a:spcPts val="0"/>
                </a:spcAft>
              </a:pPr>
              <a:r>
                <a:rPr lang="en-GB" sz="2000" b="1" kern="1200" dirty="0">
                  <a:solidFill>
                    <a:schemeClr val="bg2">
                      <a:lumMod val="10000"/>
                    </a:schemeClr>
                  </a:solidFill>
                  <a:latin typeface="Calibri" pitchFamily="34" charset="0"/>
                </a:rPr>
                <a:t>$22 bn </a:t>
              </a:r>
            </a:p>
            <a:p>
              <a:pPr lvl="0" algn="ctr" defTabSz="889000">
                <a:lnSpc>
                  <a:spcPct val="100000"/>
                </a:lnSpc>
                <a:spcBef>
                  <a:spcPct val="0"/>
                </a:spcBef>
                <a:spcAft>
                  <a:spcPts val="0"/>
                </a:spcAft>
              </a:pPr>
              <a:r>
                <a:rPr lang="en-GB" sz="1800" kern="1200" dirty="0">
                  <a:solidFill>
                    <a:schemeClr val="bg2">
                      <a:lumMod val="10000"/>
                    </a:schemeClr>
                  </a:solidFill>
                  <a:latin typeface="Calibri" pitchFamily="34" charset="0"/>
                </a:rPr>
                <a:t>Government R&amp;D </a:t>
              </a:r>
            </a:p>
            <a:p>
              <a:pPr lvl="0" algn="ctr" defTabSz="889000">
                <a:lnSpc>
                  <a:spcPct val="100000"/>
                </a:lnSpc>
                <a:spcBef>
                  <a:spcPct val="0"/>
                </a:spcBef>
                <a:spcAft>
                  <a:spcPts val="0"/>
                </a:spcAft>
              </a:pPr>
              <a:r>
                <a:rPr lang="en-GB" sz="1800" kern="1200" dirty="0">
                  <a:solidFill>
                    <a:schemeClr val="bg2">
                      <a:lumMod val="10000"/>
                    </a:schemeClr>
                  </a:solidFill>
                  <a:latin typeface="Calibri" pitchFamily="34" charset="0"/>
                </a:rPr>
                <a:t>to fossil fuels</a:t>
              </a:r>
              <a:endParaRPr lang="en-US" sz="1800" kern="1200" dirty="0">
                <a:solidFill>
                  <a:schemeClr val="bg2">
                    <a:lumMod val="10000"/>
                  </a:schemeClr>
                </a:solidFill>
                <a:latin typeface="Calibri" pitchFamily="34" charset="0"/>
              </a:endParaRPr>
            </a:p>
          </p:txBody>
        </p:sp>
      </p:grpSp>
    </p:spTree>
    <p:extLst>
      <p:ext uri="{BB962C8B-B14F-4D97-AF65-F5344CB8AC3E}">
        <p14:creationId xmlns:p14="http://schemas.microsoft.com/office/powerpoint/2010/main" val="115106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ntr" presetSubtype="0"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childTnLst>
                                </p:cTn>
                              </p:par>
                              <p:par>
                                <p:cTn id="44" presetID="10" presetClass="entr" presetSubtype="0" fill="hold"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fade">
                                      <p:cBhvr>
                                        <p:cTn id="51" dur="500"/>
                                        <p:tgtEl>
                                          <p:spTgt spid="83"/>
                                        </p:tgtEl>
                                      </p:cBhvr>
                                    </p:animEffect>
                                  </p:childTnLst>
                                </p:cTn>
                              </p:par>
                              <p:par>
                                <p:cTn id="52" presetID="10" presetClass="entr" presetSubtype="0" fill="hold" nodeType="with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fade">
                                      <p:cBhvr>
                                        <p:cTn id="5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animBg="1"/>
      <p:bldP spid="25" grpId="0" animBg="1"/>
      <p:bldP spid="38" grpId="0" animBg="1"/>
      <p:bldP spid="74" grpId="0" animBg="1"/>
      <p:bldP spid="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8"/>
          <p:cNvSpPr>
            <a:spLocks noGrp="1"/>
          </p:cNvSpPr>
          <p:nvPr>
            <p:ph type="sldNum" sz="quarter" idx="4"/>
          </p:nvPr>
        </p:nvSpPr>
        <p:spPr bwMode="auto">
          <a:noFill/>
          <a:ln>
            <a:miter lim="800000"/>
            <a:headEnd/>
            <a:tailEnd/>
          </a:ln>
        </p:spPr>
        <p:txBody>
          <a:bodyPr numCol="1" compatLnSpc="1">
            <a:prstTxWarp prst="textNoShape">
              <a:avLst/>
            </a:prstTxWarp>
          </a:bodyPr>
          <a:lstStyle/>
          <a:p>
            <a:pPr fontAlgn="base">
              <a:spcBef>
                <a:spcPct val="0"/>
              </a:spcBef>
              <a:spcAft>
                <a:spcPct val="0"/>
              </a:spcAft>
            </a:pPr>
            <a:fld id="{224DDF58-29BA-4D95-9664-1059253B85D8}" type="slidenum">
              <a:rPr lang="fr-FR" smtClean="0">
                <a:latin typeface="Helvetica" pitchFamily="34" charset="0"/>
                <a:cs typeface="Arial" pitchFamily="34" charset="0"/>
              </a:rPr>
              <a:pPr fontAlgn="base">
                <a:spcBef>
                  <a:spcPct val="0"/>
                </a:spcBef>
                <a:spcAft>
                  <a:spcPct val="0"/>
                </a:spcAft>
              </a:pPr>
              <a:t>12</a:t>
            </a:fld>
            <a:endParaRPr lang="fr-FR" dirty="0">
              <a:latin typeface="Helvetica" pitchFamily="34" charset="0"/>
              <a:cs typeface="Arial" pitchFamily="34" charset="0"/>
            </a:endParaRPr>
          </a:p>
        </p:txBody>
      </p:sp>
      <p:sp>
        <p:nvSpPr>
          <p:cNvPr id="12" name="Title 1"/>
          <p:cNvSpPr>
            <a:spLocks noGrp="1"/>
          </p:cNvSpPr>
          <p:nvPr>
            <p:ph type="title"/>
          </p:nvPr>
        </p:nvSpPr>
        <p:spPr>
          <a:xfrm>
            <a:off x="971600" y="179368"/>
            <a:ext cx="8352928" cy="1022350"/>
          </a:xfrm>
        </p:spPr>
        <p:txBody>
          <a:bodyPr/>
          <a:lstStyle/>
          <a:p>
            <a:pPr fontAlgn="base">
              <a:spcAft>
                <a:spcPct val="0"/>
              </a:spcAft>
            </a:pPr>
            <a:r>
              <a:rPr lang="fr-FR" sz="2800" b="1" dirty="0">
                <a:solidFill>
                  <a:schemeClr val="accent3"/>
                </a:solidFill>
                <a:latin typeface="+mn-lt"/>
                <a:ea typeface="+mn-ea"/>
                <a:cs typeface="+mn-cs"/>
              </a:rPr>
              <a:t>Green innovation: </a:t>
            </a:r>
            <a:br>
              <a:rPr lang="fr-FR" dirty="0">
                <a:solidFill>
                  <a:srgbClr val="565656"/>
                </a:solidFill>
                <a:cs typeface="Times New Roman" pitchFamily="18" charset="0"/>
              </a:rPr>
            </a:br>
            <a:r>
              <a:rPr lang="fr-FR" sz="2000" dirty="0">
                <a:solidFill>
                  <a:srgbClr val="565656"/>
                </a:solidFill>
                <a:cs typeface="Times New Roman" pitchFamily="18" charset="0"/>
              </a:rPr>
              <a:t>Energy R&amp;D as share of total remains small but low-carbon share rising</a:t>
            </a:r>
          </a:p>
        </p:txBody>
      </p:sp>
      <p:sp>
        <p:nvSpPr>
          <p:cNvPr id="5" name="TextBox 4"/>
          <p:cNvSpPr txBox="1"/>
          <p:nvPr/>
        </p:nvSpPr>
        <p:spPr>
          <a:xfrm>
            <a:off x="0" y="6669360"/>
            <a:ext cx="6068889" cy="246221"/>
          </a:xfrm>
          <a:prstGeom prst="rect">
            <a:avLst/>
          </a:prstGeom>
          <a:noFill/>
        </p:spPr>
        <p:txBody>
          <a:bodyPr wrap="square" rtlCol="0">
            <a:spAutoFit/>
          </a:bodyPr>
          <a:lstStyle/>
          <a:p>
            <a:pPr lvl="0"/>
            <a:r>
              <a:rPr lang="en-GB" sz="1000" dirty="0"/>
              <a:t>Source: IEA (2015), “RD&amp;D Budget”, </a:t>
            </a:r>
            <a:r>
              <a:rPr lang="en-GB" sz="1000" i="1" dirty="0"/>
              <a:t>IEA Energy Technology RD&amp;D Statistics </a:t>
            </a:r>
            <a:endParaRPr lang="fr-FR" sz="1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37452" y="5229201"/>
            <a:ext cx="2806548"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8"/>
          <p:cNvSpPr txBox="1">
            <a:spLocks/>
          </p:cNvSpPr>
          <p:nvPr/>
        </p:nvSpPr>
        <p:spPr bwMode="auto">
          <a:xfrm>
            <a:off x="8792400" y="6613841"/>
            <a:ext cx="342000" cy="244800"/>
          </a:xfrm>
          <a:prstGeom prst="rect">
            <a:avLst/>
          </a:prstGeom>
          <a:noFill/>
          <a:ln>
            <a:miter lim="800000"/>
            <a:headEnd/>
            <a:tailEnd/>
          </a:ln>
        </p:spPr>
        <p:txBody>
          <a:bodyPr vert="horz" wrap="none" lIns="91440" tIns="45720" rIns="91440" bIns="45720" numCol="1" rtlCol="0" anchor="t" anchorCtr="0" compatLnSpc="1">
            <a:prstTxWarp prst="textNoShape">
              <a:avLst/>
            </a:prstTxWarp>
          </a:bodyPr>
          <a:lstStyle>
            <a:defPPr>
              <a:defRPr lang="en-US"/>
            </a:defPPr>
            <a:lvl1pPr marL="0" algn="r" defTabSz="914400" rtl="0" eaLnBrk="1" latinLnBrk="0" hangingPunct="1">
              <a:defRPr sz="1000" kern="1200" baseline="0">
                <a:solidFill>
                  <a:schemeClr val="bg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224DDF58-29BA-4D95-9664-1059253B85D8}" type="slidenum">
              <a:rPr lang="fr-FR" b="1" smtClean="0">
                <a:solidFill>
                  <a:schemeClr val="bg2">
                    <a:lumMod val="10000"/>
                  </a:schemeClr>
                </a:solidFill>
                <a:latin typeface="Helvetica" pitchFamily="34" charset="0"/>
                <a:cs typeface="Arial" pitchFamily="34" charset="0"/>
              </a:rPr>
              <a:pPr fontAlgn="base">
                <a:spcBef>
                  <a:spcPct val="0"/>
                </a:spcBef>
                <a:spcAft>
                  <a:spcPct val="0"/>
                </a:spcAft>
              </a:pPr>
              <a:t>12</a:t>
            </a:fld>
            <a:endParaRPr lang="fr-FR" b="1" dirty="0">
              <a:solidFill>
                <a:schemeClr val="bg2">
                  <a:lumMod val="10000"/>
                </a:schemeClr>
              </a:solidFill>
              <a:latin typeface="Helvetica" pitchFamily="34" charset="0"/>
              <a:cs typeface="Arial" pitchFamily="34" charset="0"/>
            </a:endParaRPr>
          </a:p>
        </p:txBody>
      </p:sp>
      <p:sp>
        <p:nvSpPr>
          <p:cNvPr id="2" name="TextBox 1"/>
          <p:cNvSpPr txBox="1"/>
          <p:nvPr/>
        </p:nvSpPr>
        <p:spPr>
          <a:xfrm>
            <a:off x="2763520" y="1621691"/>
            <a:ext cx="2550160" cy="646331"/>
          </a:xfrm>
          <a:prstGeom prst="rect">
            <a:avLst/>
          </a:prstGeom>
          <a:noFill/>
        </p:spPr>
        <p:txBody>
          <a:bodyPr wrap="square" rtlCol="0">
            <a:spAutoFit/>
          </a:bodyPr>
          <a:lstStyle/>
          <a:p>
            <a:r>
              <a:rPr lang="en-GB" dirty="0">
                <a:solidFill>
                  <a:srgbClr val="002060"/>
                </a:solidFill>
                <a:latin typeface="Calibri" panose="020F0502020204030204" pitchFamily="34" charset="0"/>
              </a:rPr>
              <a:t>Share of energy R&amp;D in total R&amp;D spending</a:t>
            </a:r>
          </a:p>
        </p:txBody>
      </p:sp>
      <p:cxnSp>
        <p:nvCxnSpPr>
          <p:cNvPr id="4" name="Straight Arrow Connector 3"/>
          <p:cNvCxnSpPr/>
          <p:nvPr/>
        </p:nvCxnSpPr>
        <p:spPr>
          <a:xfrm flipH="1">
            <a:off x="2286000" y="2261771"/>
            <a:ext cx="477520" cy="379829"/>
          </a:xfrm>
          <a:prstGeom prst="straightConnector1">
            <a:avLst/>
          </a:prstGeom>
          <a:ln w="158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46760" y="1734621"/>
            <a:ext cx="1762760" cy="369332"/>
          </a:xfrm>
          <a:prstGeom prst="rect">
            <a:avLst/>
          </a:prstGeom>
          <a:noFill/>
        </p:spPr>
        <p:txBody>
          <a:bodyPr wrap="square" rtlCol="0">
            <a:spAutoFit/>
          </a:bodyPr>
          <a:lstStyle/>
          <a:p>
            <a:r>
              <a:rPr lang="en-GB" dirty="0">
                <a:solidFill>
                  <a:srgbClr val="002060"/>
                </a:solidFill>
                <a:latin typeface="Calibri" panose="020F0502020204030204" pitchFamily="34" charset="0"/>
              </a:rPr>
              <a:t>Absolute values</a:t>
            </a:r>
          </a:p>
        </p:txBody>
      </p:sp>
      <p:cxnSp>
        <p:nvCxnSpPr>
          <p:cNvPr id="13" name="Straight Arrow Connector 12"/>
          <p:cNvCxnSpPr/>
          <p:nvPr/>
        </p:nvCxnSpPr>
        <p:spPr>
          <a:xfrm>
            <a:off x="1188720" y="2100381"/>
            <a:ext cx="101600" cy="978099"/>
          </a:xfrm>
          <a:prstGeom prst="straightConnector1">
            <a:avLst/>
          </a:prstGeom>
          <a:ln w="158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36884" y="1620688"/>
            <a:ext cx="8626516" cy="830997"/>
          </a:xfrm>
          <a:prstGeom prst="rect">
            <a:avLst/>
          </a:prstGeom>
        </p:spPr>
        <p:txBody>
          <a:bodyPr wrap="square">
            <a:spAutoFit/>
          </a:bodyPr>
          <a:lstStyle/>
          <a:p>
            <a:r>
              <a:rPr lang="en-GB" sz="2400" dirty="0">
                <a:solidFill>
                  <a:srgbClr val="727272"/>
                </a:solidFill>
                <a:latin typeface="Arial"/>
              </a:rPr>
              <a:t>7.a. enhance international cooperation to facilitate access to clean energy research and technologies </a:t>
            </a:r>
            <a:endParaRPr lang="en-GB" sz="2400" dirty="0"/>
          </a:p>
        </p:txBody>
      </p:sp>
      <p:pic>
        <p:nvPicPr>
          <p:cNvPr id="1027"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3722" t="3698"/>
          <a:stretch/>
        </p:blipFill>
        <p:spPr bwMode="auto">
          <a:xfrm>
            <a:off x="9600" y="1340768"/>
            <a:ext cx="9134400" cy="5325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55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11"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033534299"/>
              </p:ext>
            </p:extLst>
          </p:nvPr>
        </p:nvGraphicFramePr>
        <p:xfrm>
          <a:off x="539552" y="1854116"/>
          <a:ext cx="7920880" cy="45992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444208" y="4323874"/>
            <a:ext cx="1556836" cy="369332"/>
          </a:xfrm>
          <a:prstGeom prst="rect">
            <a:avLst/>
          </a:prstGeom>
          <a:noFill/>
        </p:spPr>
        <p:txBody>
          <a:bodyPr wrap="none" rtlCol="0">
            <a:spAutoFit/>
          </a:bodyPr>
          <a:lstStyle/>
          <a:p>
            <a:r>
              <a:rPr lang="en-GB" dirty="0">
                <a:solidFill>
                  <a:schemeClr val="bg2">
                    <a:lumMod val="10000"/>
                  </a:schemeClr>
                </a:solidFill>
                <a:latin typeface="Arial Narrow" panose="020B0606020202030204" pitchFamily="34" charset="0"/>
              </a:rPr>
              <a:t>European Union</a:t>
            </a:r>
          </a:p>
        </p:txBody>
      </p:sp>
      <p:sp>
        <p:nvSpPr>
          <p:cNvPr id="6" name="Rectangle 5"/>
          <p:cNvSpPr/>
          <p:nvPr/>
        </p:nvSpPr>
        <p:spPr>
          <a:xfrm>
            <a:off x="1953880" y="1412776"/>
            <a:ext cx="5556778" cy="369332"/>
          </a:xfrm>
          <a:prstGeom prst="rect">
            <a:avLst/>
          </a:prstGeom>
        </p:spPr>
        <p:txBody>
          <a:bodyPr wrap="none">
            <a:spAutoFit/>
          </a:bodyPr>
          <a:lstStyle/>
          <a:p>
            <a:r>
              <a:rPr lang="en-US" b="1" dirty="0">
                <a:solidFill>
                  <a:schemeClr val="bg2">
                    <a:lumMod val="10000"/>
                  </a:schemeClr>
                </a:solidFill>
                <a:latin typeface="Calibri" panose="020F0502020204030204" pitchFamily="34" charset="0"/>
              </a:rPr>
              <a:t>Inability to keep home adequately warm in the EU, 2012</a:t>
            </a:r>
            <a:endParaRPr lang="en-GB" b="1" dirty="0">
              <a:solidFill>
                <a:schemeClr val="bg2">
                  <a:lumMod val="10000"/>
                </a:schemeClr>
              </a:solidFill>
              <a:latin typeface="Calibri" panose="020F0502020204030204" pitchFamily="34" charset="0"/>
            </a:endParaRPr>
          </a:p>
        </p:txBody>
      </p:sp>
      <p:sp>
        <p:nvSpPr>
          <p:cNvPr id="7" name="TextBox 6"/>
          <p:cNvSpPr txBox="1"/>
          <p:nvPr/>
        </p:nvSpPr>
        <p:spPr>
          <a:xfrm>
            <a:off x="393280" y="6453336"/>
            <a:ext cx="5842882" cy="338554"/>
          </a:xfrm>
          <a:prstGeom prst="rect">
            <a:avLst/>
          </a:prstGeom>
          <a:noFill/>
        </p:spPr>
        <p:txBody>
          <a:bodyPr wrap="none" rtlCol="0">
            <a:spAutoFit/>
          </a:bodyPr>
          <a:lstStyle/>
          <a:p>
            <a:r>
              <a:rPr lang="en-GB" sz="1600" i="1" dirty="0">
                <a:solidFill>
                  <a:schemeClr val="tx1">
                    <a:lumMod val="75000"/>
                  </a:schemeClr>
                </a:solidFill>
                <a:latin typeface="Calibri" panose="020F0502020204030204" pitchFamily="34" charset="0"/>
              </a:rPr>
              <a:t>Source: </a:t>
            </a:r>
            <a:r>
              <a:rPr lang="en-GB" sz="1600" dirty="0">
                <a:solidFill>
                  <a:schemeClr val="tx1">
                    <a:lumMod val="75000"/>
                  </a:schemeClr>
                </a:solidFill>
                <a:latin typeface="Calibri" panose="020F0502020204030204" pitchFamily="34" charset="0"/>
              </a:rPr>
              <a:t>European Union Statistics on Income and Living Conditions</a:t>
            </a:r>
            <a:r>
              <a:rPr lang="en-US" sz="1600" dirty="0">
                <a:solidFill>
                  <a:schemeClr val="tx1">
                    <a:lumMod val="75000"/>
                  </a:schemeClr>
                </a:solidFill>
                <a:latin typeface="Calibri" panose="020F0502020204030204" pitchFamily="34" charset="0"/>
              </a:rPr>
              <a:t>.</a:t>
            </a:r>
            <a:endParaRPr lang="en-GB" sz="1600" dirty="0">
              <a:solidFill>
                <a:schemeClr val="tx1">
                  <a:lumMod val="75000"/>
                </a:schemeClr>
              </a:solidFill>
              <a:latin typeface="Calibri" panose="020F0502020204030204" pitchFamily="34" charset="0"/>
            </a:endParaRPr>
          </a:p>
        </p:txBody>
      </p:sp>
      <p:sp>
        <p:nvSpPr>
          <p:cNvPr id="8" name="Rectangle 7"/>
          <p:cNvSpPr/>
          <p:nvPr/>
        </p:nvSpPr>
        <p:spPr>
          <a:xfrm>
            <a:off x="1073208" y="273422"/>
            <a:ext cx="7963288" cy="923330"/>
          </a:xfrm>
          <a:prstGeom prst="rect">
            <a:avLst/>
          </a:prstGeom>
        </p:spPr>
        <p:txBody>
          <a:bodyPr wrap="square">
            <a:spAutoFit/>
          </a:bodyPr>
          <a:lstStyle/>
          <a:p>
            <a:r>
              <a:rPr lang="en-GB" sz="3200" b="1" dirty="0">
                <a:solidFill>
                  <a:schemeClr val="accent3"/>
                </a:solidFill>
                <a:latin typeface="+mj-lt"/>
                <a:ea typeface="+mj-ea"/>
                <a:cs typeface="+mj-cs"/>
              </a:rPr>
              <a:t>Social-Green links:</a:t>
            </a:r>
          </a:p>
          <a:p>
            <a:pPr>
              <a:spcBef>
                <a:spcPct val="0"/>
              </a:spcBef>
            </a:pPr>
            <a:r>
              <a:rPr lang="en-US" sz="2000" dirty="0">
                <a:solidFill>
                  <a:srgbClr val="565656"/>
                </a:solidFill>
                <a:latin typeface="+mj-lt"/>
                <a:ea typeface="+mj-ea"/>
                <a:cs typeface="Times New Roman" pitchFamily="18" charset="0"/>
              </a:rPr>
              <a:t>Affordability of energy bills for low-income households</a:t>
            </a:r>
            <a:endParaRPr lang="en-GB" sz="2000" dirty="0">
              <a:solidFill>
                <a:srgbClr val="565656"/>
              </a:solidFill>
              <a:latin typeface="+mj-lt"/>
              <a:ea typeface="+mj-ea"/>
              <a:cs typeface="Times New Roman" pitchFamily="18" charset="0"/>
            </a:endParaRPr>
          </a:p>
        </p:txBody>
      </p:sp>
      <p:grpSp>
        <p:nvGrpSpPr>
          <p:cNvPr id="12" name="Group 11"/>
          <p:cNvGrpSpPr/>
          <p:nvPr/>
        </p:nvGrpSpPr>
        <p:grpSpPr>
          <a:xfrm>
            <a:off x="6084168" y="2276872"/>
            <a:ext cx="2088232" cy="2016224"/>
            <a:chOff x="6084168" y="2276872"/>
            <a:chExt cx="2088232" cy="2016224"/>
          </a:xfrm>
        </p:grpSpPr>
        <p:sp>
          <p:nvSpPr>
            <p:cNvPr id="10" name="Isosceles Triangle 9"/>
            <p:cNvSpPr/>
            <p:nvPr/>
          </p:nvSpPr>
          <p:spPr>
            <a:xfrm rot="10800000">
              <a:off x="6084168" y="2276872"/>
              <a:ext cx="2088232" cy="2016224"/>
            </a:xfrm>
            <a:prstGeom prst="triangl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6142969" y="2279774"/>
              <a:ext cx="2029431" cy="1077218"/>
            </a:xfrm>
            <a:prstGeom prst="rect">
              <a:avLst/>
            </a:prstGeom>
          </p:spPr>
          <p:txBody>
            <a:bodyPr wrap="square">
              <a:spAutoFit/>
            </a:bodyPr>
            <a:lstStyle/>
            <a:p>
              <a:pPr algn="ctr"/>
              <a:r>
                <a:rPr lang="en-GB" sz="2800" b="1" dirty="0">
                  <a:solidFill>
                    <a:schemeClr val="bg2">
                      <a:lumMod val="10000"/>
                    </a:schemeClr>
                  </a:solidFill>
                  <a:latin typeface="Calibri" panose="020F0502020204030204" pitchFamily="34" charset="0"/>
                </a:rPr>
                <a:t>10%</a:t>
              </a:r>
              <a:r>
                <a:rPr lang="en-GB" dirty="0">
                  <a:solidFill>
                    <a:schemeClr val="bg2">
                      <a:lumMod val="10000"/>
                    </a:schemeClr>
                  </a:solidFill>
                  <a:latin typeface="Calibri" panose="020F0502020204030204" pitchFamily="34" charset="0"/>
                </a:rPr>
                <a:t> </a:t>
              </a:r>
            </a:p>
            <a:p>
              <a:pPr algn="ctr"/>
              <a:r>
                <a:rPr lang="en-GB" dirty="0">
                  <a:solidFill>
                    <a:schemeClr val="bg2">
                      <a:lumMod val="10000"/>
                    </a:schemeClr>
                  </a:solidFill>
                  <a:latin typeface="Calibri" panose="020F0502020204030204" pitchFamily="34" charset="0"/>
                </a:rPr>
                <a:t>struggles with utility bills</a:t>
              </a:r>
            </a:p>
          </p:txBody>
        </p:sp>
      </p:grpSp>
    </p:spTree>
    <p:extLst>
      <p:ext uri="{BB962C8B-B14F-4D97-AF65-F5344CB8AC3E}">
        <p14:creationId xmlns:p14="http://schemas.microsoft.com/office/powerpoint/2010/main" val="319933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2" dur="500"/>
                                        <p:tgtEl>
                                          <p:spTgt spid="4">
                                            <p:graphicEl>
                                              <a:chart seriesIdx="1" categoryIdx="-4" bldStep="series"/>
                                            </p:graphic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50404" y="260648"/>
            <a:ext cx="8374124" cy="104411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chemeClr val="accent3"/>
                </a:solidFill>
              </a:rPr>
              <a:t>Social (health)-Green links:</a:t>
            </a:r>
          </a:p>
          <a:p>
            <a:pPr algn="l"/>
            <a:r>
              <a:rPr lang="en-GB" sz="2000" dirty="0">
                <a:solidFill>
                  <a:srgbClr val="565656"/>
                </a:solidFill>
                <a:cs typeface="Times New Roman" pitchFamily="18" charset="0"/>
              </a:rPr>
              <a:t>Premature deaths from exposure to outdoor particulate matter and ozone (number of deaths per year, per million people)</a:t>
            </a:r>
          </a:p>
        </p:txBody>
      </p:sp>
      <p:sp>
        <p:nvSpPr>
          <p:cNvPr id="10" name="Slide Number Placeholder 4"/>
          <p:cNvSpPr>
            <a:spLocks noGrp="1"/>
          </p:cNvSpPr>
          <p:nvPr>
            <p:ph type="sldNum" sz="quarter" idx="12"/>
          </p:nvPr>
        </p:nvSpPr>
        <p:spPr>
          <a:xfrm>
            <a:off x="8640000" y="6411600"/>
            <a:ext cx="342000" cy="244800"/>
          </a:xfrm>
        </p:spPr>
        <p:txBody>
          <a:bodyPr/>
          <a:lstStyle/>
          <a:p>
            <a:fld id="{0F1F48D6-78E0-4C52-84E8-B7864A6D3B9C}" type="slidenum">
              <a:rPr lang="en-GB" smtClean="0">
                <a:solidFill>
                  <a:prstClr val="white"/>
                </a:solidFill>
              </a:rPr>
              <a:pPr/>
              <a:t>14</a:t>
            </a:fld>
            <a:endParaRPr lang="en-GB" dirty="0">
              <a:solidFill>
                <a:prstClr val="white"/>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569" y="1709275"/>
            <a:ext cx="7989680" cy="458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2204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sz="half" idx="1"/>
          </p:nvPr>
        </p:nvSpPr>
        <p:spPr>
          <a:xfrm>
            <a:off x="468313" y="1485900"/>
            <a:ext cx="8604250" cy="5038725"/>
          </a:xfrm>
        </p:spPr>
        <p:txBody>
          <a:bodyPr/>
          <a:lstStyle/>
          <a:p>
            <a:pPr eaLnBrk="1" hangingPunct="1">
              <a:buFontTx/>
              <a:buBlip>
                <a:blip r:embed="rId3"/>
              </a:buBlip>
            </a:pPr>
            <a:r>
              <a:rPr lang="en-GB" altLang="en-US" sz="2800" dirty="0">
                <a:solidFill>
                  <a:srgbClr val="005392"/>
                </a:solidFill>
                <a:latin typeface="HelveticaNeueLT Std" pitchFamily="34" charset="0"/>
              </a:rPr>
              <a:t>Integration of environment into economic and social development strategies</a:t>
            </a:r>
          </a:p>
          <a:p>
            <a:pPr eaLnBrk="1" hangingPunct="1">
              <a:buFontTx/>
              <a:buBlip>
                <a:blip r:embed="rId3"/>
              </a:buBlip>
            </a:pPr>
            <a:r>
              <a:rPr lang="en-GB" altLang="en-US" sz="2800" dirty="0">
                <a:solidFill>
                  <a:srgbClr val="005392"/>
                </a:solidFill>
                <a:latin typeface="HelveticaNeueLT Std" pitchFamily="34" charset="0"/>
              </a:rPr>
              <a:t>Environment-related expenditure and investment; </a:t>
            </a:r>
            <a:br>
              <a:rPr lang="en-GB" altLang="en-US" sz="2800" dirty="0">
                <a:solidFill>
                  <a:srgbClr val="005392"/>
                </a:solidFill>
                <a:latin typeface="HelveticaNeueLT Std" pitchFamily="34" charset="0"/>
              </a:rPr>
            </a:br>
            <a:r>
              <a:rPr lang="en-GB" altLang="en-US" sz="2800" dirty="0">
                <a:solidFill>
                  <a:srgbClr val="005392"/>
                </a:solidFill>
                <a:latin typeface="HelveticaNeueLT Std" pitchFamily="34" charset="0"/>
              </a:rPr>
              <a:t>creation of markets for environmental goods &amp; services</a:t>
            </a:r>
          </a:p>
          <a:p>
            <a:pPr eaLnBrk="1" hangingPunct="1">
              <a:buFontTx/>
              <a:buBlip>
                <a:blip r:embed="rId3"/>
              </a:buBlip>
            </a:pPr>
            <a:r>
              <a:rPr lang="en-GB" altLang="en-US" sz="2800" dirty="0">
                <a:solidFill>
                  <a:srgbClr val="005392"/>
                </a:solidFill>
                <a:latin typeface="HelveticaNeueLT Std" pitchFamily="34" charset="0"/>
              </a:rPr>
              <a:t>Environment and fiscal policy: subsidies and environment related taxation</a:t>
            </a:r>
          </a:p>
          <a:p>
            <a:pPr eaLnBrk="1" hangingPunct="1">
              <a:buFontTx/>
              <a:buBlip>
                <a:blip r:embed="rId3"/>
              </a:buBlip>
            </a:pPr>
            <a:r>
              <a:rPr lang="fr-FR" altLang="en-US" sz="2800" dirty="0">
                <a:solidFill>
                  <a:srgbClr val="005392"/>
                </a:solidFill>
                <a:latin typeface="HelveticaNeueLT Std" pitchFamily="34" charset="0"/>
              </a:rPr>
              <a:t>Eco-innovation</a:t>
            </a:r>
            <a:endParaRPr lang="en-GB" altLang="en-US" sz="2800" dirty="0">
              <a:solidFill>
                <a:srgbClr val="005392"/>
              </a:solidFill>
              <a:latin typeface="HelveticaNeueLT Std" pitchFamily="34" charset="0"/>
            </a:endParaRPr>
          </a:p>
          <a:p>
            <a:pPr eaLnBrk="1" hangingPunct="1">
              <a:buFontTx/>
              <a:buBlip>
                <a:blip r:embed="rId3"/>
              </a:buBlip>
            </a:pPr>
            <a:r>
              <a:rPr lang="en-GB" altLang="en-US" sz="2800" dirty="0">
                <a:solidFill>
                  <a:srgbClr val="005392"/>
                </a:solidFill>
                <a:latin typeface="HelveticaNeueLT Std" pitchFamily="34" charset="0"/>
              </a:rPr>
              <a:t>Trade and environment</a:t>
            </a:r>
          </a:p>
          <a:p>
            <a:pPr eaLnBrk="1" hangingPunct="1">
              <a:buFontTx/>
              <a:buBlip>
                <a:blip r:embed="rId3"/>
              </a:buBlip>
            </a:pPr>
            <a:r>
              <a:rPr lang="en-GB" altLang="en-US" sz="2800" dirty="0">
                <a:solidFill>
                  <a:srgbClr val="005392"/>
                </a:solidFill>
                <a:latin typeface="HelveticaNeueLT Std" pitchFamily="34" charset="0"/>
              </a:rPr>
              <a:t>Environment and development co-operation</a:t>
            </a:r>
          </a:p>
        </p:txBody>
      </p:sp>
      <p:sp>
        <p:nvSpPr>
          <p:cNvPr id="3277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25CA46B2-5A9D-430D-8AEF-A5AC5C6962A7}" type="slidenum">
              <a:rPr lang="en-US" altLang="en-US" sz="1000">
                <a:solidFill>
                  <a:schemeClr val="bg1"/>
                </a:solidFill>
                <a:latin typeface="Arial" pitchFamily="34" charset="0"/>
              </a:rPr>
              <a:pPr eaLnBrk="1" hangingPunct="1">
                <a:spcBef>
                  <a:spcPct val="0"/>
                </a:spcBef>
                <a:buClrTx/>
                <a:buFontTx/>
                <a:buNone/>
              </a:pPr>
              <a:t>15</a:t>
            </a:fld>
            <a:endParaRPr lang="en-US" altLang="en-US" sz="1000" dirty="0">
              <a:solidFill>
                <a:schemeClr val="bg1"/>
              </a:solidFill>
              <a:latin typeface="Arial" pitchFamily="34" charset="0"/>
            </a:endParaRPr>
          </a:p>
        </p:txBody>
      </p:sp>
      <p:sp>
        <p:nvSpPr>
          <p:cNvPr id="32772" name="Title 1"/>
          <p:cNvSpPr txBox="1">
            <a:spLocks/>
          </p:cNvSpPr>
          <p:nvPr/>
        </p:nvSpPr>
        <p:spPr bwMode="auto">
          <a:xfrm>
            <a:off x="1042988" y="260350"/>
            <a:ext cx="74168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1363" indent="-284163" eaLnBrk="0" hangingPunct="0">
              <a:spcBef>
                <a:spcPts val="675"/>
              </a:spcBef>
              <a:buClr>
                <a:schemeClr val="tx1"/>
              </a:buClr>
              <a:buFont typeface="Arial" pitchFamily="34" charset="0"/>
              <a:buChar char="–"/>
              <a:defRPr sz="2800">
                <a:solidFill>
                  <a:schemeClr val="tx1"/>
                </a:solidFill>
                <a:latin typeface="Georgia" pitchFamily="18" charset="0"/>
              </a:defRPr>
            </a:lvl2pPr>
            <a:lvl3pPr marL="1144588" indent="-230188" eaLnBrk="0" hangingPunct="0">
              <a:spcBef>
                <a:spcPts val="575"/>
              </a:spcBef>
              <a:buClr>
                <a:schemeClr val="tx1"/>
              </a:buClr>
              <a:buFont typeface="Arial" pitchFamily="34" charset="0"/>
              <a:buChar char="•"/>
              <a:defRPr sz="2400">
                <a:solidFill>
                  <a:schemeClr val="tx1"/>
                </a:solidFill>
                <a:latin typeface="Georgia" pitchFamily="18" charset="0"/>
              </a:defRPr>
            </a:lvl3pPr>
            <a:lvl4pPr marL="1601788" indent="-230188" eaLnBrk="0" hangingPunct="0">
              <a:spcBef>
                <a:spcPts val="475"/>
              </a:spcBef>
              <a:buClr>
                <a:schemeClr val="tx1"/>
              </a:buClr>
              <a:buFont typeface="Arial" pitchFamily="34" charset="0"/>
              <a:buChar char="–"/>
              <a:defRPr sz="2000">
                <a:solidFill>
                  <a:schemeClr val="tx1"/>
                </a:solidFill>
                <a:latin typeface="Georgia" pitchFamily="18" charset="0"/>
              </a:defRPr>
            </a:lvl4pPr>
            <a:lvl5pPr marL="2058988" indent="-230188" eaLnBrk="0" hangingPunct="0">
              <a:spcBef>
                <a:spcPts val="475"/>
              </a:spcBef>
              <a:buClr>
                <a:schemeClr val="tx1"/>
              </a:buClr>
              <a:buFont typeface="Arial" pitchFamily="34" charset="0"/>
              <a:buChar char="»"/>
              <a:defRPr sz="2000">
                <a:solidFill>
                  <a:schemeClr val="tx1"/>
                </a:solidFill>
                <a:latin typeface="Georgia" pitchFamily="18" charset="0"/>
              </a:defRPr>
            </a:lvl5pPr>
            <a:lvl6pPr marL="2516188" indent="-230188"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3388" indent="-230188"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30588" indent="-230188"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7788" indent="-230188"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r>
              <a:rPr lang="fr-FR" altLang="en-US" sz="3600" dirty="0">
                <a:latin typeface="HelveticaNeueLT Std" pitchFamily="34" charset="0"/>
              </a:rPr>
              <a:t>Towards green growth—in EPRs</a:t>
            </a:r>
            <a:endParaRPr lang="en-GB" altLang="en-US" sz="3600" dirty="0">
              <a:latin typeface="HelveticaNeueLT Std" pitchFamily="34" charset="0"/>
            </a:endParaRPr>
          </a:p>
        </p:txBody>
      </p:sp>
    </p:spTree>
    <p:extLst>
      <p:ext uri="{BB962C8B-B14F-4D97-AF65-F5344CB8AC3E}">
        <p14:creationId xmlns:p14="http://schemas.microsoft.com/office/powerpoint/2010/main" val="1497578826"/>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50404" y="260648"/>
            <a:ext cx="8374124" cy="104411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82563"/>
            <a:r>
              <a:rPr lang="en-GB" sz="2800" b="1" dirty="0">
                <a:solidFill>
                  <a:schemeClr val="accent3"/>
                </a:solidFill>
              </a:rPr>
              <a:t>Implementation of the OECD green growth strategy: Overview of country experiences</a:t>
            </a:r>
          </a:p>
        </p:txBody>
      </p:sp>
      <p:sp>
        <p:nvSpPr>
          <p:cNvPr id="10" name="Slide Number Placeholder 4"/>
          <p:cNvSpPr>
            <a:spLocks noGrp="1"/>
          </p:cNvSpPr>
          <p:nvPr>
            <p:ph type="sldNum" sz="quarter" idx="12"/>
          </p:nvPr>
        </p:nvSpPr>
        <p:spPr>
          <a:xfrm>
            <a:off x="8640000" y="6411600"/>
            <a:ext cx="342000" cy="244800"/>
          </a:xfrm>
        </p:spPr>
        <p:txBody>
          <a:bodyPr/>
          <a:lstStyle/>
          <a:p>
            <a:fld id="{0F1F48D6-78E0-4C52-84E8-B7864A6D3B9C}" type="slidenum">
              <a:rPr lang="en-GB" smtClean="0">
                <a:solidFill>
                  <a:prstClr val="white"/>
                </a:solidFill>
              </a:rPr>
              <a:pPr/>
              <a:t>16</a:t>
            </a:fld>
            <a:endParaRPr lang="en-GB" dirty="0">
              <a:solidFill>
                <a:prstClr val="white"/>
              </a:solidFill>
            </a:endParaRPr>
          </a:p>
        </p:txBody>
      </p:sp>
      <p:sp>
        <p:nvSpPr>
          <p:cNvPr id="2" name="Rectangle 1"/>
          <p:cNvSpPr/>
          <p:nvPr/>
        </p:nvSpPr>
        <p:spPr>
          <a:xfrm>
            <a:off x="155607" y="1628800"/>
            <a:ext cx="8892480" cy="2882840"/>
          </a:xfrm>
          <a:prstGeom prst="rect">
            <a:avLst/>
          </a:prstGeom>
        </p:spPr>
        <p:txBody>
          <a:bodyPr wrap="square">
            <a:spAutoFit/>
          </a:bodyPr>
          <a:lstStyle/>
          <a:p>
            <a:pPr marL="514350" indent="-514350">
              <a:spcBef>
                <a:spcPts val="768"/>
              </a:spcBef>
              <a:buClr>
                <a:schemeClr val="tx1"/>
              </a:buClr>
              <a:buFont typeface="+mj-lt"/>
              <a:buAutoNum type="arabicPeriod"/>
            </a:pPr>
            <a:r>
              <a:rPr lang="en-US" sz="2800" dirty="0">
                <a:solidFill>
                  <a:srgbClr val="005392"/>
                </a:solidFill>
                <a:latin typeface="HelveticaNeueLT Std" pitchFamily="34" charset="0"/>
              </a:rPr>
              <a:t>Countries are taking steps towards green growth; but more efforts are needed to integrate environmental priorities into economic agendas</a:t>
            </a:r>
          </a:p>
          <a:p>
            <a:pPr marL="514350" indent="-514350">
              <a:spcBef>
                <a:spcPts val="768"/>
              </a:spcBef>
              <a:buClr>
                <a:schemeClr val="tx1"/>
              </a:buClr>
              <a:buFont typeface="+mj-lt"/>
              <a:buAutoNum type="arabicPeriod"/>
            </a:pPr>
            <a:r>
              <a:rPr lang="en-US" sz="2800" dirty="0">
                <a:solidFill>
                  <a:srgbClr val="005392"/>
                </a:solidFill>
                <a:latin typeface="HelveticaNeueLT Std" pitchFamily="34" charset="0"/>
              </a:rPr>
              <a:t>Public trust is a central pillar for reform; governments must nurture it </a:t>
            </a:r>
          </a:p>
          <a:p>
            <a:pPr marL="514350" indent="-514350">
              <a:spcBef>
                <a:spcPts val="768"/>
              </a:spcBef>
              <a:buClr>
                <a:schemeClr val="tx1"/>
              </a:buClr>
              <a:buFont typeface="+mj-lt"/>
              <a:buAutoNum type="arabicPeriod"/>
            </a:pPr>
            <a:r>
              <a:rPr lang="en-US" sz="2800" dirty="0">
                <a:solidFill>
                  <a:srgbClr val="005392"/>
                </a:solidFill>
                <a:latin typeface="HelveticaNeueLT Std" pitchFamily="34" charset="0"/>
              </a:rPr>
              <a:t>Large scope to address policy misalignments </a:t>
            </a:r>
          </a:p>
        </p:txBody>
      </p:sp>
    </p:spTree>
    <p:extLst>
      <p:ext uri="{BB962C8B-B14F-4D97-AF65-F5344CB8AC3E}">
        <p14:creationId xmlns:p14="http://schemas.microsoft.com/office/powerpoint/2010/main" val="854481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541351"/>
            <a:ext cx="7596336" cy="631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2411760" y="908720"/>
            <a:ext cx="4968552" cy="0"/>
          </a:xfrm>
          <a:prstGeom prst="line">
            <a:avLst/>
          </a:prstGeom>
          <a:ln w="28575">
            <a:solidFill>
              <a:srgbClr val="AB002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411760" y="178777"/>
            <a:ext cx="4248472" cy="9863"/>
          </a:xfrm>
          <a:prstGeom prst="line">
            <a:avLst/>
          </a:prstGeom>
          <a:ln w="28575">
            <a:solidFill>
              <a:srgbClr val="AB0024"/>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753271" y="3647108"/>
            <a:ext cx="247397" cy="27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21" name="Rectangle 20"/>
          <p:cNvSpPr/>
          <p:nvPr/>
        </p:nvSpPr>
        <p:spPr>
          <a:xfrm>
            <a:off x="3080149" y="3730172"/>
            <a:ext cx="3580083" cy="27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grpSp>
        <p:nvGrpSpPr>
          <p:cNvPr id="5" name="Group 4"/>
          <p:cNvGrpSpPr/>
          <p:nvPr/>
        </p:nvGrpSpPr>
        <p:grpSpPr>
          <a:xfrm>
            <a:off x="328334" y="-6934"/>
            <a:ext cx="8986087" cy="5241668"/>
            <a:chOff x="6390255" y="3626604"/>
            <a:chExt cx="8986087" cy="5241668"/>
          </a:xfrm>
        </p:grpSpPr>
        <p:sp>
          <p:nvSpPr>
            <p:cNvPr id="22" name="Rectangle 21"/>
            <p:cNvSpPr/>
            <p:nvPr/>
          </p:nvSpPr>
          <p:spPr>
            <a:xfrm>
              <a:off x="8428078" y="3626604"/>
              <a:ext cx="6948264" cy="5241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pic>
          <p:nvPicPr>
            <p:cNvPr id="19" name="Picture 2"/>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390255" y="6414466"/>
              <a:ext cx="2295526" cy="581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7"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45157" y="178777"/>
            <a:ext cx="2050579" cy="1071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294967295"/>
          </p:nvPr>
        </p:nvSpPr>
        <p:spPr>
          <a:xfrm>
            <a:off x="7020272" y="6077"/>
            <a:ext cx="2133600" cy="5235591"/>
          </a:xfrm>
          <a:prstGeom prst="rect">
            <a:avLst/>
          </a:prstGeom>
        </p:spPr>
        <p:txBody>
          <a:bodyPr/>
          <a:lstStyle/>
          <a:p>
            <a:fld id="{967E8669-B7FD-44FB-9DA8-81CC3B5CE2E0}" type="slidenum">
              <a:rPr lang="en-GB" smtClean="0">
                <a:solidFill>
                  <a:prstClr val="black">
                    <a:tint val="75000"/>
                  </a:prstClr>
                </a:solidFill>
              </a:rPr>
              <a:pPr/>
              <a:t>17</a:t>
            </a:fld>
            <a:endParaRPr lang="en-GB" dirty="0">
              <a:solidFill>
                <a:prstClr val="black">
                  <a:tint val="75000"/>
                </a:prstClr>
              </a:solidFill>
            </a:endParaRPr>
          </a:p>
        </p:txBody>
      </p:sp>
      <p:pic>
        <p:nvPicPr>
          <p:cNvPr id="6147"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411" y="1660597"/>
            <a:ext cx="4081927" cy="976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07504" y="3515415"/>
            <a:ext cx="5519167" cy="3289578"/>
            <a:chOff x="107504" y="3868285"/>
            <a:chExt cx="5519167" cy="3089107"/>
          </a:xfrm>
        </p:grpSpPr>
        <p:pic>
          <p:nvPicPr>
            <p:cNvPr id="18" name="Picture 2"/>
            <p:cNvPicPr>
              <a:picLocks noChangeAspect="1" noChangeArrowheads="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7504" y="3958456"/>
              <a:ext cx="5519167" cy="287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3514943" y="3868285"/>
              <a:ext cx="1790041" cy="27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24" name="Rectangle 23"/>
            <p:cNvSpPr/>
            <p:nvPr/>
          </p:nvSpPr>
          <p:spPr>
            <a:xfrm>
              <a:off x="328334" y="3889647"/>
              <a:ext cx="3580083" cy="11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25" name="Rectangle 24"/>
            <p:cNvSpPr/>
            <p:nvPr/>
          </p:nvSpPr>
          <p:spPr>
            <a:xfrm>
              <a:off x="760384" y="6453336"/>
              <a:ext cx="2106704" cy="27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26" name="Rectangle 25"/>
            <p:cNvSpPr/>
            <p:nvPr/>
          </p:nvSpPr>
          <p:spPr>
            <a:xfrm>
              <a:off x="957935" y="6679666"/>
              <a:ext cx="2106704" cy="27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grpSp>
      <p:sp>
        <p:nvSpPr>
          <p:cNvPr id="2" name="Title 1"/>
          <p:cNvSpPr>
            <a:spLocks noGrp="1"/>
          </p:cNvSpPr>
          <p:nvPr>
            <p:ph type="ctrTitle"/>
          </p:nvPr>
        </p:nvSpPr>
        <p:spPr>
          <a:xfrm>
            <a:off x="2339752" y="233501"/>
            <a:ext cx="5256584" cy="589156"/>
          </a:xfrm>
        </p:spPr>
        <p:txBody>
          <a:bodyPr anchor="t">
            <a:noAutofit/>
          </a:bodyPr>
          <a:lstStyle/>
          <a:p>
            <a:pPr algn="l"/>
            <a:r>
              <a:rPr lang="en-GB" sz="1800" b="1" spc="20" dirty="0">
                <a:solidFill>
                  <a:schemeClr val="tx1">
                    <a:lumMod val="75000"/>
                    <a:lumOff val="25000"/>
                  </a:schemeClr>
                </a:solidFill>
                <a:latin typeface="Arial Black" panose="020B0A04020102020204" pitchFamily="34" charset="0"/>
                <a:cs typeface="Arial" panose="020B0604020202020204" pitchFamily="34" charset="0"/>
              </a:rPr>
              <a:t>TREATMENT OF GREEN GROWTH POLICY ISSUES IN COUNTRY REVIEWS</a:t>
            </a:r>
          </a:p>
        </p:txBody>
      </p:sp>
      <p:pic>
        <p:nvPicPr>
          <p:cNvPr id="6146" name="Picture 2"/>
          <p:cNvPicPr>
            <a:picLocks noChangeAspect="1" noChangeArrowheads="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t="-2"/>
          <a:stretch/>
        </p:blipFill>
        <p:spPr bwMode="auto">
          <a:xfrm>
            <a:off x="2689413" y="1333415"/>
            <a:ext cx="6311255" cy="267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8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541351"/>
            <a:ext cx="7596336" cy="631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1896946" y="244260"/>
            <a:ext cx="4896544" cy="5891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spc="20" dirty="0">
                <a:solidFill>
                  <a:schemeClr val="tx1">
                    <a:lumMod val="75000"/>
                    <a:lumOff val="25000"/>
                  </a:schemeClr>
                </a:solidFill>
                <a:latin typeface="Arial Black" panose="020B0A04020102020204" pitchFamily="34" charset="0"/>
                <a:cs typeface="Arial" panose="020B0604020202020204" pitchFamily="34" charset="0"/>
              </a:rPr>
              <a:t>5 GREEN GROWTH  MAINSTREAMING LESSONS</a:t>
            </a:r>
          </a:p>
        </p:txBody>
      </p:sp>
      <p:cxnSp>
        <p:nvCxnSpPr>
          <p:cNvPr id="10" name="Straight Connector 9"/>
          <p:cNvCxnSpPr/>
          <p:nvPr/>
        </p:nvCxnSpPr>
        <p:spPr>
          <a:xfrm>
            <a:off x="1968954" y="919478"/>
            <a:ext cx="3467142" cy="0"/>
          </a:xfrm>
          <a:prstGeom prst="line">
            <a:avLst/>
          </a:prstGeom>
          <a:ln w="28575">
            <a:solidFill>
              <a:srgbClr val="AB0024"/>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2411760" y="2132856"/>
            <a:ext cx="6768752" cy="266429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dirty="0">
                <a:solidFill>
                  <a:schemeClr val="tx1">
                    <a:lumMod val="75000"/>
                    <a:lumOff val="25000"/>
                  </a:schemeClr>
                </a:solidFill>
                <a:latin typeface="Arial" panose="020B0604020202020204" pitchFamily="34" charset="0"/>
                <a:cs typeface="Arial" panose="020B0604020202020204" pitchFamily="34" charset="0"/>
              </a:rPr>
              <a:t>High-level strategic direction really does matter</a:t>
            </a:r>
          </a:p>
          <a:p>
            <a:pPr algn="l"/>
            <a:endParaRPr lang="en-GB" sz="2200" dirty="0">
              <a:solidFill>
                <a:schemeClr val="tx1">
                  <a:lumMod val="75000"/>
                  <a:lumOff val="25000"/>
                </a:schemeClr>
              </a:solidFill>
              <a:latin typeface="Arial" panose="020B0604020202020204" pitchFamily="34" charset="0"/>
              <a:cs typeface="Arial" panose="020B0604020202020204" pitchFamily="34" charset="0"/>
            </a:endParaRPr>
          </a:p>
          <a:p>
            <a:pPr algn="l"/>
            <a:r>
              <a:rPr lang="en-GB" sz="2000" dirty="0">
                <a:solidFill>
                  <a:schemeClr val="tx1">
                    <a:lumMod val="75000"/>
                    <a:lumOff val="25000"/>
                  </a:schemeClr>
                </a:solidFill>
                <a:latin typeface="Arial" panose="020B0604020202020204" pitchFamily="34" charset="0"/>
                <a:cs typeface="Arial" panose="020B0604020202020204" pitchFamily="34" charset="0"/>
              </a:rPr>
              <a:t>Formalising institutional structures for mainstreaming and ensuring accountability in programmes of work and budget</a:t>
            </a:r>
          </a:p>
          <a:p>
            <a:pPr algn="l"/>
            <a:endParaRPr lang="en-GB" sz="2000" dirty="0">
              <a:solidFill>
                <a:schemeClr val="tx1">
                  <a:lumMod val="75000"/>
                  <a:lumOff val="25000"/>
                </a:schemeClr>
              </a:solidFill>
              <a:latin typeface="Arial" panose="020B0604020202020204" pitchFamily="34" charset="0"/>
              <a:cs typeface="Arial" panose="020B0604020202020204" pitchFamily="34" charset="0"/>
            </a:endParaRPr>
          </a:p>
          <a:p>
            <a:pPr algn="l"/>
            <a:r>
              <a:rPr lang="en-GB" sz="2000" dirty="0">
                <a:solidFill>
                  <a:schemeClr val="tx1">
                    <a:lumMod val="75000"/>
                    <a:lumOff val="25000"/>
                  </a:schemeClr>
                </a:solidFill>
                <a:latin typeface="Arial" panose="020B0604020202020204" pitchFamily="34" charset="0"/>
                <a:cs typeface="Arial" panose="020B0604020202020204" pitchFamily="34" charset="0"/>
              </a:rPr>
              <a:t>Providing a clear analytical framework for green growth</a:t>
            </a:r>
          </a:p>
          <a:p>
            <a:pPr algn="l"/>
            <a:endParaRPr lang="en-GB" sz="2000" dirty="0">
              <a:solidFill>
                <a:schemeClr val="tx1">
                  <a:lumMod val="75000"/>
                  <a:lumOff val="25000"/>
                </a:schemeClr>
              </a:solidFill>
              <a:latin typeface="Arial" panose="020B0604020202020204" pitchFamily="34" charset="0"/>
              <a:cs typeface="Arial" panose="020B0604020202020204" pitchFamily="34" charset="0"/>
            </a:endParaRPr>
          </a:p>
          <a:p>
            <a:pPr algn="l"/>
            <a:r>
              <a:rPr lang="en-GB" sz="2000" dirty="0">
                <a:solidFill>
                  <a:schemeClr val="tx1">
                    <a:lumMod val="75000"/>
                    <a:lumOff val="25000"/>
                  </a:schemeClr>
                </a:solidFill>
                <a:latin typeface="Arial" panose="020B0604020202020204" pitchFamily="34" charset="0"/>
                <a:cs typeface="Arial" panose="020B0604020202020204" pitchFamily="34" charset="0"/>
              </a:rPr>
              <a:t>Boosting resources dedicated to mainstreaming</a:t>
            </a:r>
          </a:p>
          <a:p>
            <a:pPr algn="l"/>
            <a:endParaRPr lang="en-GB" sz="2100" dirty="0">
              <a:solidFill>
                <a:schemeClr val="tx1">
                  <a:lumMod val="75000"/>
                  <a:lumOff val="25000"/>
                </a:schemeClr>
              </a:solidFill>
              <a:latin typeface="Arial" panose="020B0604020202020204" pitchFamily="34" charset="0"/>
              <a:cs typeface="Arial" panose="020B0604020202020204" pitchFamily="34" charset="0"/>
            </a:endParaRPr>
          </a:p>
          <a:p>
            <a:pPr algn="l"/>
            <a:r>
              <a:rPr lang="en-GB" sz="2000" dirty="0">
                <a:solidFill>
                  <a:schemeClr val="tx1">
                    <a:lumMod val="75000"/>
                    <a:lumOff val="25000"/>
                  </a:schemeClr>
                </a:solidFill>
                <a:latin typeface="Arial" panose="020B0604020202020204" pitchFamily="34" charset="0"/>
                <a:cs typeface="Arial" panose="020B0604020202020204" pitchFamily="34" charset="0"/>
              </a:rPr>
              <a:t>Ensuring mechanisms to encourage information sharing and optimise substantive links to facilitate treatment of a full spectrum of green growth issues</a:t>
            </a:r>
          </a:p>
        </p:txBody>
      </p:sp>
      <p:sp>
        <p:nvSpPr>
          <p:cNvPr id="12" name="Title 1"/>
          <p:cNvSpPr txBox="1">
            <a:spLocks/>
          </p:cNvSpPr>
          <p:nvPr/>
        </p:nvSpPr>
        <p:spPr>
          <a:xfrm>
            <a:off x="539552" y="2151162"/>
            <a:ext cx="1872208" cy="300603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rgbClr val="AB0024"/>
                </a:solidFill>
                <a:latin typeface="Arial" panose="020B0604020202020204" pitchFamily="34" charset="0"/>
                <a:cs typeface="Arial" panose="020B0604020202020204" pitchFamily="34" charset="0"/>
              </a:rPr>
              <a:t>Lesson No. 1:</a:t>
            </a:r>
          </a:p>
          <a:p>
            <a:pPr algn="l"/>
            <a:endParaRPr lang="en-GB" sz="2000" b="1" dirty="0">
              <a:solidFill>
                <a:srgbClr val="AB0024"/>
              </a:solidFill>
              <a:latin typeface="Arial" panose="020B0604020202020204" pitchFamily="34" charset="0"/>
              <a:cs typeface="Arial" panose="020B0604020202020204" pitchFamily="34" charset="0"/>
            </a:endParaRPr>
          </a:p>
          <a:p>
            <a:pPr algn="l"/>
            <a:r>
              <a:rPr lang="en-GB" sz="2000" b="1" dirty="0">
                <a:solidFill>
                  <a:srgbClr val="AB0024"/>
                </a:solidFill>
                <a:latin typeface="Arial" panose="020B0604020202020204" pitchFamily="34" charset="0"/>
                <a:cs typeface="Arial" panose="020B0604020202020204" pitchFamily="34" charset="0"/>
              </a:rPr>
              <a:t>Lesson No. 2: </a:t>
            </a:r>
          </a:p>
          <a:p>
            <a:pPr algn="l"/>
            <a:endParaRPr lang="en-GB" sz="2000" b="1" dirty="0">
              <a:solidFill>
                <a:srgbClr val="AB0024"/>
              </a:solidFill>
              <a:latin typeface="Arial" panose="020B0604020202020204" pitchFamily="34" charset="0"/>
              <a:cs typeface="Arial" panose="020B0604020202020204" pitchFamily="34" charset="0"/>
            </a:endParaRPr>
          </a:p>
          <a:p>
            <a:pPr algn="l"/>
            <a:endParaRPr lang="en-GB" sz="2000" b="1" dirty="0">
              <a:solidFill>
                <a:srgbClr val="AB0024"/>
              </a:solidFill>
              <a:latin typeface="Arial" panose="020B0604020202020204" pitchFamily="34" charset="0"/>
              <a:cs typeface="Arial" panose="020B0604020202020204" pitchFamily="34" charset="0"/>
            </a:endParaRPr>
          </a:p>
          <a:p>
            <a:pPr algn="l"/>
            <a:r>
              <a:rPr lang="en-GB" sz="2000" b="1" dirty="0">
                <a:solidFill>
                  <a:srgbClr val="AB0024"/>
                </a:solidFill>
                <a:latin typeface="Arial" panose="020B0604020202020204" pitchFamily="34" charset="0"/>
                <a:cs typeface="Arial" panose="020B0604020202020204" pitchFamily="34" charset="0"/>
              </a:rPr>
              <a:t>Lesson No. 3:</a:t>
            </a:r>
            <a:endParaRPr lang="en-GB" sz="2000" dirty="0">
              <a:solidFill>
                <a:schemeClr val="tx1">
                  <a:lumMod val="75000"/>
                  <a:lumOff val="25000"/>
                </a:schemeClr>
              </a:solidFill>
              <a:latin typeface="Arial" panose="020B0604020202020204" pitchFamily="34" charset="0"/>
              <a:cs typeface="Arial" panose="020B0604020202020204" pitchFamily="34" charset="0"/>
            </a:endParaRPr>
          </a:p>
          <a:p>
            <a:pPr algn="l"/>
            <a:endParaRPr lang="en-GB" sz="2000" dirty="0">
              <a:solidFill>
                <a:schemeClr val="tx1">
                  <a:lumMod val="75000"/>
                  <a:lumOff val="25000"/>
                </a:schemeClr>
              </a:solidFill>
              <a:latin typeface="Arial" panose="020B0604020202020204" pitchFamily="34" charset="0"/>
              <a:cs typeface="Arial" panose="020B0604020202020204" pitchFamily="34" charset="0"/>
            </a:endParaRPr>
          </a:p>
          <a:p>
            <a:pPr algn="l"/>
            <a:r>
              <a:rPr lang="en-GB" sz="2000" b="1" dirty="0">
                <a:solidFill>
                  <a:srgbClr val="AB0024"/>
                </a:solidFill>
                <a:latin typeface="Arial" panose="020B0604020202020204" pitchFamily="34" charset="0"/>
                <a:cs typeface="Arial" panose="020B0604020202020204" pitchFamily="34" charset="0"/>
              </a:rPr>
              <a:t>Lesson No. 4:</a:t>
            </a:r>
            <a:endParaRPr lang="en-GB" sz="2000" b="1" dirty="0">
              <a:solidFill>
                <a:schemeClr val="tx1">
                  <a:lumMod val="75000"/>
                  <a:lumOff val="25000"/>
                </a:schemeClr>
              </a:solidFill>
              <a:latin typeface="Arial" panose="020B0604020202020204" pitchFamily="34" charset="0"/>
              <a:cs typeface="Arial" panose="020B0604020202020204" pitchFamily="34" charset="0"/>
            </a:endParaRPr>
          </a:p>
          <a:p>
            <a:pPr algn="l"/>
            <a:endParaRPr lang="en-GB" sz="2000" b="1" dirty="0">
              <a:solidFill>
                <a:srgbClr val="AB0024"/>
              </a:solidFill>
              <a:latin typeface="Arial" panose="020B0604020202020204" pitchFamily="34" charset="0"/>
              <a:cs typeface="Arial" panose="020B0604020202020204" pitchFamily="34" charset="0"/>
            </a:endParaRPr>
          </a:p>
          <a:p>
            <a:pPr algn="l"/>
            <a:r>
              <a:rPr lang="en-GB" sz="2000" b="1" dirty="0">
                <a:solidFill>
                  <a:srgbClr val="AB0024"/>
                </a:solidFill>
                <a:latin typeface="Arial" panose="020B0604020202020204" pitchFamily="34" charset="0"/>
                <a:cs typeface="Arial" panose="020B0604020202020204" pitchFamily="34" charset="0"/>
              </a:rPr>
              <a:t>Lesson No. 5:</a:t>
            </a:r>
            <a:endParaRPr lang="en-GB" sz="2000" dirty="0">
              <a:solidFill>
                <a:schemeClr val="tx1">
                  <a:lumMod val="75000"/>
                  <a:lumOff val="25000"/>
                </a:schemeClr>
              </a:solidFill>
              <a:latin typeface="Arial" panose="020B0604020202020204" pitchFamily="34" charset="0"/>
              <a:cs typeface="Arial" panose="020B0604020202020204" pitchFamily="34" charset="0"/>
            </a:endParaRPr>
          </a:p>
          <a:p>
            <a:pPr algn="l"/>
            <a:endParaRPr lang="en-GB" sz="2000" b="1" dirty="0">
              <a:solidFill>
                <a:srgbClr val="AB0024"/>
              </a:solidFill>
              <a:latin typeface="Arial" panose="020B0604020202020204" pitchFamily="34" charset="0"/>
              <a:cs typeface="Arial" panose="020B0604020202020204" pitchFamily="34" charset="0"/>
            </a:endParaRPr>
          </a:p>
        </p:txBody>
      </p:sp>
      <p:pic>
        <p:nvPicPr>
          <p:cNvPr id="6" name="Picture 7"/>
          <p:cNvPicPr>
            <a:picLocks noChangeAspect="1" noChangeArrowheads="1"/>
          </p:cNvPicPr>
          <p:nvPr/>
        </p:nvPicPr>
        <p:blipFill rotWithShape="1">
          <a:blip r:embed="rId4">
            <a:extLst>
              <a:ext uri="{28A0092B-C50C-407E-A947-70E740481C1C}">
                <a14:useLocalDpi xmlns:a14="http://schemas.microsoft.com/office/drawing/2010/main"/>
              </a:ext>
            </a:extLst>
          </a:blip>
          <a:srcRect r="70552"/>
          <a:stretch/>
        </p:blipFill>
        <p:spPr bwMode="auto">
          <a:xfrm>
            <a:off x="240904" y="188640"/>
            <a:ext cx="1522784" cy="1484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16"/>
          <p:cNvCxnSpPr/>
          <p:nvPr/>
        </p:nvCxnSpPr>
        <p:spPr>
          <a:xfrm>
            <a:off x="2040962" y="188640"/>
            <a:ext cx="2232248" cy="0"/>
          </a:xfrm>
          <a:prstGeom prst="line">
            <a:avLst/>
          </a:prstGeom>
          <a:ln w="28575">
            <a:solidFill>
              <a:srgbClr val="AB00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94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1556792"/>
            <a:ext cx="6300000" cy="2062103"/>
          </a:xfrm>
        </p:spPr>
        <p:txBody>
          <a:bodyPr/>
          <a:lstStyle/>
          <a:p>
            <a:pPr lvl="1" algn="ctr">
              <a:spcBef>
                <a:spcPts val="600"/>
              </a:spcBef>
              <a:spcAft>
                <a:spcPts val="600"/>
              </a:spcAft>
            </a:pPr>
            <a:r>
              <a:rPr lang="en-GB" sz="4000" b="1" dirty="0">
                <a:solidFill>
                  <a:schemeClr val="bg1"/>
                </a:solidFill>
              </a:rPr>
              <a:t>Thank you</a:t>
            </a:r>
            <a:br>
              <a:rPr lang="en-GB" sz="4000" b="1" dirty="0"/>
            </a:br>
            <a:br>
              <a:rPr lang="en-US" sz="2400" b="1" dirty="0">
                <a:solidFill>
                  <a:srgbClr val="9BBB59"/>
                </a:solidFill>
                <a:latin typeface="Arial" panose="020B0604020202020204" pitchFamily="34" charset="0"/>
                <a:cs typeface="Arial" panose="020B0604020202020204" pitchFamily="34" charset="0"/>
              </a:rPr>
            </a:br>
            <a:r>
              <a:rPr lang="en-US" sz="2400" b="1" dirty="0">
                <a:solidFill>
                  <a:srgbClr val="9BBB59"/>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cs typeface="Arial" panose="020B0604020202020204" pitchFamily="34" charset="0"/>
              </a:rPr>
              <a:t>kumi.kitamori@oecd.org</a:t>
            </a:r>
            <a:br>
              <a:rPr lang="en-US" sz="2400" b="1" dirty="0">
                <a:solidFill>
                  <a:schemeClr val="bg1"/>
                </a:solidFill>
                <a:latin typeface="Arial" panose="020B0604020202020204" pitchFamily="34" charset="0"/>
                <a:cs typeface="Arial" panose="020B0604020202020204" pitchFamily="34" charset="0"/>
              </a:rPr>
            </a:br>
            <a:r>
              <a:rPr lang="en-GB" sz="4000" b="1" dirty="0"/>
              <a:t> </a:t>
            </a:r>
          </a:p>
        </p:txBody>
      </p:sp>
      <p:pic>
        <p:nvPicPr>
          <p:cNvPr id="3"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7491"/>
          <a:stretch/>
        </p:blipFill>
        <p:spPr bwMode="auto">
          <a:xfrm>
            <a:off x="323528" y="4221088"/>
            <a:ext cx="1959630" cy="2415121"/>
          </a:xfrm>
          <a:prstGeom prst="rect">
            <a:avLst/>
          </a:prstGeom>
          <a:noFill/>
          <a:ln w="9525">
            <a:solidFill>
              <a:schemeClr val="tx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059832" y="5373216"/>
            <a:ext cx="3621569" cy="369332"/>
          </a:xfrm>
          <a:prstGeom prst="rect">
            <a:avLst/>
          </a:prstGeom>
          <a:noFill/>
        </p:spPr>
        <p:txBody>
          <a:bodyPr wrap="none" rtlCol="0">
            <a:spAutoFit/>
          </a:bodyPr>
          <a:lstStyle/>
          <a:p>
            <a:r>
              <a:rPr lang="en-GB" dirty="0">
                <a:solidFill>
                  <a:schemeClr val="bg1"/>
                </a:solidFill>
                <a:latin typeface="+mj-lt"/>
              </a:rPr>
              <a:t>http://www.oecd.org/greengrowth/</a:t>
            </a:r>
          </a:p>
        </p:txBody>
      </p:sp>
    </p:spTree>
    <p:extLst>
      <p:ext uri="{BB962C8B-B14F-4D97-AF65-F5344CB8AC3E}">
        <p14:creationId xmlns:p14="http://schemas.microsoft.com/office/powerpoint/2010/main" val="233447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566265614"/>
              </p:ext>
            </p:extLst>
          </p:nvPr>
        </p:nvGraphicFramePr>
        <p:xfrm>
          <a:off x="467544" y="660280"/>
          <a:ext cx="7716246" cy="5551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p:cNvSpPr>
          <p:nvPr/>
        </p:nvSpPr>
        <p:spPr>
          <a:xfrm>
            <a:off x="950404" y="296652"/>
            <a:ext cx="8193596" cy="104411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a:solidFill>
                  <a:srgbClr val="727272"/>
                </a:solidFill>
                <a:latin typeface="Arial Black" panose="020B0A04020102020204" pitchFamily="34" charset="0"/>
                <a:cs typeface="Arial" pitchFamily="34" charset="0"/>
              </a:rPr>
              <a:t>The OECD view on Economic Growth:</a:t>
            </a:r>
          </a:p>
          <a:p>
            <a:pPr algn="l"/>
            <a:r>
              <a:rPr lang="en-GB" sz="2800" dirty="0">
                <a:solidFill>
                  <a:srgbClr val="727272"/>
                </a:solidFill>
                <a:latin typeface="Arial Black" panose="020B0A04020102020204" pitchFamily="34" charset="0"/>
                <a:cs typeface="Arial" pitchFamily="34" charset="0"/>
              </a:rPr>
              <a:t>3 Fundamental Pillars for Growth and SD</a:t>
            </a:r>
          </a:p>
        </p:txBody>
      </p:sp>
      <p:sp>
        <p:nvSpPr>
          <p:cNvPr id="10" name="Slide Number Placeholder 4"/>
          <p:cNvSpPr>
            <a:spLocks noGrp="1"/>
          </p:cNvSpPr>
          <p:nvPr>
            <p:ph type="sldNum" sz="quarter" idx="12"/>
          </p:nvPr>
        </p:nvSpPr>
        <p:spPr>
          <a:xfrm>
            <a:off x="8640000" y="6411600"/>
            <a:ext cx="342000" cy="244800"/>
          </a:xfrm>
        </p:spPr>
        <p:txBody>
          <a:bodyPr/>
          <a:lstStyle/>
          <a:p>
            <a:fld id="{0F1F48D6-78E0-4C52-84E8-B7864A6D3B9C}" type="slidenum">
              <a:rPr lang="en-GB" smtClean="0">
                <a:solidFill>
                  <a:prstClr val="white"/>
                </a:solidFill>
              </a:rPr>
              <a:pPr/>
              <a:t>2</a:t>
            </a:fld>
            <a:endParaRPr lang="en-GB" dirty="0">
              <a:solidFill>
                <a:prstClr val="white"/>
              </a:solidFill>
            </a:endParaRPr>
          </a:p>
        </p:txBody>
      </p:sp>
      <p:sp>
        <p:nvSpPr>
          <p:cNvPr id="2" name="Down Arrow 1"/>
          <p:cNvSpPr/>
          <p:nvPr/>
        </p:nvSpPr>
        <p:spPr>
          <a:xfrm rot="2601180">
            <a:off x="5584707" y="2753909"/>
            <a:ext cx="360040" cy="57606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own Arrow 6"/>
          <p:cNvSpPr/>
          <p:nvPr/>
        </p:nvSpPr>
        <p:spPr>
          <a:xfrm rot="9679374">
            <a:off x="5077198" y="5348396"/>
            <a:ext cx="360040" cy="57606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Down Arrow 10"/>
          <p:cNvSpPr/>
          <p:nvPr/>
        </p:nvSpPr>
        <p:spPr>
          <a:xfrm rot="17528523">
            <a:off x="2422365" y="3307482"/>
            <a:ext cx="360040" cy="57606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6093358" y="2132856"/>
            <a:ext cx="2871130" cy="923330"/>
          </a:xfrm>
          <a:prstGeom prst="rect">
            <a:avLst/>
          </a:prstGeom>
          <a:noFill/>
        </p:spPr>
        <p:txBody>
          <a:bodyPr wrap="square" rtlCol="0">
            <a:spAutoFit/>
          </a:bodyPr>
          <a:lstStyle/>
          <a:p>
            <a:pPr marL="285750" indent="-285750">
              <a:buFont typeface="Arial" panose="020B0604020202020204" pitchFamily="34" charset="0"/>
              <a:buChar char="•"/>
            </a:pPr>
            <a:r>
              <a:rPr lang="en-GB" dirty="0"/>
              <a:t>Environmental Policy &amp; Economic Growth</a:t>
            </a:r>
          </a:p>
          <a:p>
            <a:pPr marL="285750" indent="-285750">
              <a:buFont typeface="Arial" panose="020B0604020202020204" pitchFamily="34" charset="0"/>
              <a:buChar char="•"/>
            </a:pPr>
            <a:r>
              <a:rPr lang="en-GB" dirty="0"/>
              <a:t>Innovation </a:t>
            </a:r>
          </a:p>
        </p:txBody>
      </p:sp>
      <p:sp>
        <p:nvSpPr>
          <p:cNvPr id="12" name="TextBox 11"/>
          <p:cNvSpPr txBox="1"/>
          <p:nvPr/>
        </p:nvSpPr>
        <p:spPr>
          <a:xfrm>
            <a:off x="5268906" y="5892335"/>
            <a:ext cx="3200070" cy="923330"/>
          </a:xfrm>
          <a:prstGeom prst="rect">
            <a:avLst/>
          </a:prstGeom>
          <a:noFill/>
        </p:spPr>
        <p:txBody>
          <a:bodyPr wrap="square" rtlCol="0">
            <a:spAutoFit/>
          </a:bodyPr>
          <a:lstStyle/>
          <a:p>
            <a:pPr marL="285750" indent="-285750">
              <a:buFont typeface="Arial" panose="020B0604020202020204" pitchFamily="34" charset="0"/>
              <a:buChar char="•"/>
            </a:pPr>
            <a:r>
              <a:rPr lang="en-GB" dirty="0"/>
              <a:t>Energy Pricing &amp; Social Impact (“Energy Poverty”)</a:t>
            </a:r>
          </a:p>
          <a:p>
            <a:pPr marL="285750" indent="-285750">
              <a:buFont typeface="Arial" panose="020B0604020202020204" pitchFamily="34" charset="0"/>
              <a:buChar char="•"/>
            </a:pPr>
            <a:r>
              <a:rPr lang="en-GB" dirty="0"/>
              <a:t>Health &amp; Environment </a:t>
            </a:r>
          </a:p>
        </p:txBody>
      </p:sp>
      <p:sp>
        <p:nvSpPr>
          <p:cNvPr id="13" name="TextBox 12"/>
          <p:cNvSpPr txBox="1"/>
          <p:nvPr/>
        </p:nvSpPr>
        <p:spPr>
          <a:xfrm>
            <a:off x="429404" y="3124034"/>
            <a:ext cx="1800200" cy="646331"/>
          </a:xfrm>
          <a:prstGeom prst="rect">
            <a:avLst/>
          </a:prstGeom>
          <a:noFill/>
        </p:spPr>
        <p:txBody>
          <a:bodyPr wrap="square" rtlCol="0">
            <a:spAutoFit/>
          </a:bodyPr>
          <a:lstStyle/>
          <a:p>
            <a:pPr marL="285750" indent="-285750">
              <a:buFont typeface="Arial" panose="020B0604020202020204" pitchFamily="34" charset="0"/>
              <a:buChar char="•"/>
            </a:pPr>
            <a:r>
              <a:rPr lang="en-GB" dirty="0"/>
              <a:t>Equity</a:t>
            </a:r>
          </a:p>
          <a:p>
            <a:pPr marL="285750" indent="-285750">
              <a:buFont typeface="Arial" panose="020B0604020202020204" pitchFamily="34" charset="0"/>
              <a:buChar char="•"/>
            </a:pPr>
            <a:r>
              <a:rPr lang="en-GB" dirty="0"/>
              <a:t>Distribution </a:t>
            </a:r>
          </a:p>
        </p:txBody>
      </p:sp>
    </p:spTree>
    <p:extLst>
      <p:ext uri="{BB962C8B-B14F-4D97-AF65-F5344CB8AC3E}">
        <p14:creationId xmlns:p14="http://schemas.microsoft.com/office/powerpoint/2010/main" val="289623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1" grpId="0" animBg="1"/>
      <p:bldP spid="3"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green growth?</a:t>
            </a:r>
            <a:br>
              <a:rPr lang="en-GB" dirty="0"/>
            </a:br>
            <a:r>
              <a:rPr lang="en-GB" dirty="0"/>
              <a:t>A working definition</a:t>
            </a:r>
          </a:p>
        </p:txBody>
      </p:sp>
      <p:sp>
        <p:nvSpPr>
          <p:cNvPr id="4" name="Content Placeholder 2"/>
          <p:cNvSpPr>
            <a:spLocks noGrp="1"/>
          </p:cNvSpPr>
          <p:nvPr>
            <p:ph idx="1"/>
          </p:nvPr>
        </p:nvSpPr>
        <p:spPr>
          <a:xfrm>
            <a:off x="468000" y="1700808"/>
            <a:ext cx="8280464" cy="4392488"/>
          </a:xfrm>
        </p:spPr>
        <p:txBody>
          <a:bodyPr/>
          <a:lstStyle/>
          <a:p>
            <a:pPr marL="0" indent="0" algn="ctr">
              <a:spcBef>
                <a:spcPts val="0"/>
              </a:spcBef>
              <a:buNone/>
            </a:pPr>
            <a:r>
              <a:rPr lang="en-GB" sz="2400" dirty="0">
                <a:solidFill>
                  <a:srgbClr val="000000"/>
                </a:solidFill>
                <a:latin typeface="Calibri" pitchFamily="34" charset="0"/>
              </a:rPr>
              <a:t>Green growth means</a:t>
            </a:r>
            <a:br>
              <a:rPr lang="en-GB" sz="2400" dirty="0">
                <a:solidFill>
                  <a:srgbClr val="000000"/>
                </a:solidFill>
                <a:latin typeface="Calibri" pitchFamily="34" charset="0"/>
              </a:rPr>
            </a:br>
            <a:r>
              <a:rPr lang="en-GB" sz="2400" dirty="0">
                <a:solidFill>
                  <a:srgbClr val="000000"/>
                </a:solidFill>
                <a:latin typeface="Calibri" pitchFamily="34" charset="0"/>
              </a:rPr>
              <a:t>fostering</a:t>
            </a:r>
            <a:r>
              <a:rPr lang="en-GB" sz="2400" dirty="0">
                <a:latin typeface="Calibri" panose="020F0502020204030204" pitchFamily="34" charset="0"/>
              </a:rPr>
              <a:t> </a:t>
            </a:r>
            <a:r>
              <a:rPr lang="en-GB" sz="2400" dirty="0">
                <a:solidFill>
                  <a:schemeClr val="accent3"/>
                </a:solidFill>
                <a:latin typeface="Calibri" panose="020F0502020204030204" pitchFamily="34" charset="0"/>
              </a:rPr>
              <a:t>economic growth </a:t>
            </a:r>
            <a:r>
              <a:rPr lang="en-GB" sz="2400" dirty="0">
                <a:solidFill>
                  <a:srgbClr val="000000"/>
                </a:solidFill>
                <a:latin typeface="Calibri" pitchFamily="34" charset="0"/>
              </a:rPr>
              <a:t>and development </a:t>
            </a:r>
            <a:br>
              <a:rPr lang="en-GB" sz="2400" dirty="0">
                <a:solidFill>
                  <a:srgbClr val="000000"/>
                </a:solidFill>
                <a:latin typeface="Calibri" pitchFamily="34" charset="0"/>
              </a:rPr>
            </a:br>
            <a:r>
              <a:rPr lang="en-GB" sz="2400" dirty="0">
                <a:solidFill>
                  <a:srgbClr val="000000"/>
                </a:solidFill>
                <a:latin typeface="Calibri" pitchFamily="34" charset="0"/>
              </a:rPr>
              <a:t>while ensuring that the </a:t>
            </a:r>
            <a:r>
              <a:rPr lang="en-GB" sz="2400" dirty="0">
                <a:solidFill>
                  <a:schemeClr val="accent3"/>
                </a:solidFill>
                <a:latin typeface="Calibri" panose="020F0502020204030204" pitchFamily="34" charset="0"/>
              </a:rPr>
              <a:t>natural assets </a:t>
            </a:r>
            <a:r>
              <a:rPr lang="en-GB" sz="2400" dirty="0">
                <a:solidFill>
                  <a:srgbClr val="000000"/>
                </a:solidFill>
                <a:latin typeface="Calibri" pitchFamily="34" charset="0"/>
              </a:rPr>
              <a:t>continue to provide the resources and environmental services</a:t>
            </a:r>
            <a:br>
              <a:rPr lang="en-GB" sz="2400" dirty="0">
                <a:solidFill>
                  <a:srgbClr val="000000"/>
                </a:solidFill>
                <a:latin typeface="Calibri" pitchFamily="34" charset="0"/>
              </a:rPr>
            </a:br>
            <a:r>
              <a:rPr lang="en-GB" sz="2400" dirty="0">
                <a:solidFill>
                  <a:srgbClr val="000000"/>
                </a:solidFill>
                <a:latin typeface="Calibri" pitchFamily="34" charset="0"/>
              </a:rPr>
              <a:t>on which our </a:t>
            </a:r>
            <a:r>
              <a:rPr lang="en-GB" sz="2400" dirty="0">
                <a:solidFill>
                  <a:schemeClr val="accent3"/>
                </a:solidFill>
                <a:latin typeface="Calibri" pitchFamily="34" charset="0"/>
              </a:rPr>
              <a:t>well-being</a:t>
            </a:r>
            <a:r>
              <a:rPr lang="en-GB" sz="2400" dirty="0">
                <a:solidFill>
                  <a:srgbClr val="000000"/>
                </a:solidFill>
                <a:latin typeface="Calibri" pitchFamily="34" charset="0"/>
              </a:rPr>
              <a:t> relies.</a:t>
            </a:r>
          </a:p>
          <a:p>
            <a:pPr marL="0" indent="0" algn="ctr">
              <a:spcBef>
                <a:spcPts val="0"/>
              </a:spcBef>
              <a:buNone/>
            </a:pPr>
            <a:endParaRPr lang="en-GB" sz="2400" dirty="0">
              <a:solidFill>
                <a:srgbClr val="000000"/>
              </a:solidFill>
              <a:latin typeface="Calibri" pitchFamily="34" charset="0"/>
            </a:endParaRPr>
          </a:p>
          <a:p>
            <a:pPr marL="0" algn="ctr">
              <a:spcBef>
                <a:spcPts val="0"/>
              </a:spcBef>
              <a:buNone/>
            </a:pPr>
            <a:r>
              <a:rPr lang="en-GB" sz="2400" dirty="0">
                <a:solidFill>
                  <a:srgbClr val="000000"/>
                </a:solidFill>
                <a:latin typeface="Calibri" pitchFamily="34" charset="0"/>
              </a:rPr>
              <a:t> To do this it must catalyse </a:t>
            </a:r>
            <a:r>
              <a:rPr lang="en-GB" sz="2400" dirty="0">
                <a:solidFill>
                  <a:schemeClr val="accent3"/>
                </a:solidFill>
                <a:latin typeface="Calibri" pitchFamily="34" charset="0"/>
              </a:rPr>
              <a:t>investment</a:t>
            </a:r>
            <a:r>
              <a:rPr lang="en-GB" sz="2400" dirty="0">
                <a:solidFill>
                  <a:srgbClr val="000000"/>
                </a:solidFill>
                <a:latin typeface="Calibri" pitchFamily="34" charset="0"/>
              </a:rPr>
              <a:t> and </a:t>
            </a:r>
            <a:r>
              <a:rPr lang="en-GB" sz="2400" dirty="0">
                <a:solidFill>
                  <a:schemeClr val="accent3"/>
                </a:solidFill>
                <a:latin typeface="Calibri" pitchFamily="34" charset="0"/>
              </a:rPr>
              <a:t>innovation </a:t>
            </a:r>
            <a:r>
              <a:rPr lang="en-GB" sz="2400" dirty="0">
                <a:solidFill>
                  <a:srgbClr val="000000"/>
                </a:solidFill>
                <a:latin typeface="Calibri" pitchFamily="34" charset="0"/>
              </a:rPr>
              <a:t>which will underpin sustained growth and give rise to new </a:t>
            </a:r>
            <a:r>
              <a:rPr lang="en-GB" sz="2400" dirty="0">
                <a:solidFill>
                  <a:schemeClr val="accent3"/>
                </a:solidFill>
                <a:latin typeface="Calibri" panose="020F0502020204030204" pitchFamily="34" charset="0"/>
              </a:rPr>
              <a:t>economic opportunities</a:t>
            </a:r>
            <a:r>
              <a:rPr lang="en-GB" sz="2000" dirty="0">
                <a:latin typeface="Calibri" panose="020F0502020204030204" pitchFamily="34" charset="0"/>
              </a:rPr>
              <a:t>.</a:t>
            </a:r>
          </a:p>
          <a:p>
            <a:pPr marL="0" indent="0" algn="ctr">
              <a:spcBef>
                <a:spcPts val="2400"/>
              </a:spcBef>
              <a:buNone/>
            </a:pPr>
            <a:endParaRPr lang="en-GB" dirty="0">
              <a:solidFill>
                <a:schemeClr val="tx1"/>
              </a:solidFill>
            </a:endParaRPr>
          </a:p>
        </p:txBody>
      </p:sp>
    </p:spTree>
    <p:extLst>
      <p:ext uri="{BB962C8B-B14F-4D97-AF65-F5344CB8AC3E}">
        <p14:creationId xmlns:p14="http://schemas.microsoft.com/office/powerpoint/2010/main" val="2441952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noGrp="1"/>
          </p:cNvSpPr>
          <p:nvPr>
            <p:ph type="title"/>
          </p:nvPr>
        </p:nvSpPr>
        <p:spPr>
          <a:xfrm>
            <a:off x="-118538" y="332656"/>
            <a:ext cx="8229600" cy="836612"/>
          </a:xfrm>
        </p:spPr>
        <p:txBody>
          <a:bodyPr/>
          <a:lstStyle/>
          <a:p>
            <a:r>
              <a:rPr lang="en-GB" altLang="en-US" sz="2600" b="1" dirty="0">
                <a:solidFill>
                  <a:srgbClr val="000000"/>
                </a:solidFill>
                <a:latin typeface="Cambria" panose="02040503050406030204" pitchFamily="18" charset="0"/>
              </a:rPr>
              <a:t>                 </a:t>
            </a:r>
            <a:r>
              <a:rPr lang="en-GB" altLang="en-US" sz="2800" dirty="0">
                <a:solidFill>
                  <a:srgbClr val="727272"/>
                </a:solidFill>
                <a:latin typeface="Arial Black" panose="020B0A04020102020204" pitchFamily="34" charset="0"/>
                <a:cs typeface="Arial" pitchFamily="34" charset="0"/>
              </a:rPr>
              <a:t>Green Growth at the OECD</a:t>
            </a:r>
            <a:endParaRPr altLang="en-US" sz="2800" dirty="0">
              <a:solidFill>
                <a:srgbClr val="727272"/>
              </a:solidFill>
              <a:latin typeface="Arial Black" panose="020B0A04020102020204" pitchFamily="34" charset="0"/>
              <a:cs typeface="Arial" pitchFamily="34" charset="0"/>
            </a:endParaRPr>
          </a:p>
        </p:txBody>
      </p:sp>
      <p:sp>
        <p:nvSpPr>
          <p:cNvPr id="6147" name="Content Placeholder 5"/>
          <p:cNvSpPr txBox="1">
            <a:spLocks noGrp="1"/>
          </p:cNvSpPr>
          <p:nvPr>
            <p:ph idx="1"/>
          </p:nvPr>
        </p:nvSpPr>
        <p:spPr>
          <a:xfrm>
            <a:off x="498177" y="4941168"/>
            <a:ext cx="8229600" cy="1584176"/>
          </a:xfrm>
          <a:solidFill>
            <a:schemeClr val="accent1">
              <a:lumMod val="20000"/>
              <a:lumOff val="80000"/>
              <a:alpha val="50000"/>
            </a:schemeClr>
          </a:solidFill>
          <a:ln w="12700">
            <a:noFill/>
          </a:ln>
        </p:spPr>
        <p:txBody>
          <a:bodyPr anchor="ctr">
            <a:normAutofit fontScale="85000" lnSpcReduction="10000"/>
          </a:bodyPr>
          <a:lstStyle/>
          <a:p>
            <a:pPr marL="0" indent="0">
              <a:buNone/>
              <a:defRPr/>
            </a:pPr>
            <a:r>
              <a:rPr lang="en-US" sz="2400" dirty="0">
                <a:solidFill>
                  <a:schemeClr val="bg2">
                    <a:lumMod val="10000"/>
                  </a:schemeClr>
                </a:solidFill>
              </a:rPr>
              <a:t>Green Growth is </a:t>
            </a:r>
            <a:r>
              <a:rPr lang="en-US" sz="2400" b="1" i="1" dirty="0">
                <a:solidFill>
                  <a:schemeClr val="accent3"/>
                </a:solidFill>
              </a:rPr>
              <a:t>multidisciplinary</a:t>
            </a:r>
          </a:p>
          <a:p>
            <a:pPr>
              <a:buFont typeface="Wingdings" panose="05000000000000000000" pitchFamily="2" charset="2"/>
              <a:buChar char="Ø"/>
              <a:defRPr/>
            </a:pPr>
            <a:r>
              <a:rPr lang="en-US" sz="2400" dirty="0">
                <a:solidFill>
                  <a:schemeClr val="bg2">
                    <a:lumMod val="10000"/>
                  </a:schemeClr>
                </a:solidFill>
              </a:rPr>
              <a:t>29 OECD Committees</a:t>
            </a:r>
          </a:p>
          <a:p>
            <a:pPr>
              <a:buFont typeface="Wingdings" panose="05000000000000000000" pitchFamily="2" charset="2"/>
              <a:buChar char="Ø"/>
              <a:defRPr/>
            </a:pPr>
            <a:r>
              <a:rPr lang="en-US" sz="2400" dirty="0">
                <a:solidFill>
                  <a:schemeClr val="bg2">
                    <a:lumMod val="10000"/>
                  </a:schemeClr>
                </a:solidFill>
              </a:rPr>
              <a:t>Delegates from Ministries of Finance, Economy, Environment, Agriculture, Trade, Development Co-operation, Industry…</a:t>
            </a:r>
          </a:p>
        </p:txBody>
      </p:sp>
      <p:sp>
        <p:nvSpPr>
          <p:cNvPr id="5" name="Content Placeholder 5"/>
          <p:cNvSpPr txBox="1">
            <a:spLocks/>
          </p:cNvSpPr>
          <p:nvPr/>
        </p:nvSpPr>
        <p:spPr>
          <a:xfrm>
            <a:off x="515913" y="1412776"/>
            <a:ext cx="8229600" cy="1656184"/>
          </a:xfrm>
          <a:prstGeom prst="rect">
            <a:avLst/>
          </a:prstGeom>
          <a:solidFill>
            <a:schemeClr val="accent1">
              <a:lumMod val="20000"/>
              <a:lumOff val="80000"/>
              <a:alpha val="50000"/>
            </a:schemeClr>
          </a:solidFill>
          <a:ln w="12700">
            <a:noFill/>
          </a:ln>
        </p:spPr>
        <p:txBody>
          <a:bodyPr vert="horz" anchor="ctr">
            <a:no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Arial" pitchFamily="34" charset="0"/>
              <a:buNone/>
              <a:defRPr/>
            </a:pPr>
            <a:r>
              <a:rPr lang="en-US" sz="2000" dirty="0">
                <a:solidFill>
                  <a:schemeClr val="bg2">
                    <a:lumMod val="10000"/>
                  </a:schemeClr>
                </a:solidFill>
              </a:rPr>
              <a:t>Green Growth is an </a:t>
            </a:r>
            <a:r>
              <a:rPr lang="en-US" sz="2000" b="1" i="1" dirty="0">
                <a:solidFill>
                  <a:schemeClr val="accent3"/>
                </a:solidFill>
              </a:rPr>
              <a:t>opportunity</a:t>
            </a:r>
            <a:endParaRPr lang="en-US" sz="2000" b="1" i="1" dirty="0">
              <a:solidFill>
                <a:schemeClr val="bg2">
                  <a:lumMod val="10000"/>
                </a:schemeClr>
              </a:solidFill>
            </a:endParaRPr>
          </a:p>
          <a:p>
            <a:pPr marL="0" indent="0">
              <a:lnSpc>
                <a:spcPct val="120000"/>
              </a:lnSpc>
              <a:buFont typeface="Arial" pitchFamily="34" charset="0"/>
              <a:buNone/>
              <a:defRPr/>
            </a:pPr>
            <a:r>
              <a:rPr lang="en-US" sz="2000" dirty="0">
                <a:solidFill>
                  <a:schemeClr val="bg2">
                    <a:lumMod val="10000"/>
                  </a:schemeClr>
                </a:solidFill>
              </a:rPr>
              <a:t>Our work starts with the premise that there is no necessary conflict between pursuing economic growth and doing so in a green way </a:t>
            </a:r>
          </a:p>
          <a:p>
            <a:pPr marL="0" indent="0">
              <a:lnSpc>
                <a:spcPct val="120000"/>
              </a:lnSpc>
              <a:buFont typeface="Arial" pitchFamily="34" charset="0"/>
              <a:buNone/>
              <a:defRPr/>
            </a:pPr>
            <a:r>
              <a:rPr lang="en-US" sz="2000" dirty="0">
                <a:solidFill>
                  <a:schemeClr val="bg2">
                    <a:lumMod val="10000"/>
                  </a:schemeClr>
                </a:solidFill>
              </a:rPr>
              <a:t>We need </a:t>
            </a:r>
            <a:r>
              <a:rPr lang="en-US" sz="2000" b="1" i="1" dirty="0">
                <a:solidFill>
                  <a:schemeClr val="accent3"/>
                </a:solidFill>
              </a:rPr>
              <a:t>growth</a:t>
            </a:r>
            <a:r>
              <a:rPr lang="en-US" sz="2000" b="1" dirty="0">
                <a:solidFill>
                  <a:schemeClr val="accent3"/>
                </a:solidFill>
              </a:rPr>
              <a:t> </a:t>
            </a:r>
            <a:r>
              <a:rPr lang="en-US" sz="2000" dirty="0">
                <a:solidFill>
                  <a:schemeClr val="bg2">
                    <a:lumMod val="10000"/>
                  </a:schemeClr>
                </a:solidFill>
              </a:rPr>
              <a:t>and it</a:t>
            </a:r>
            <a:r>
              <a:rPr lang="en-US" sz="2000" b="1" dirty="0">
                <a:solidFill>
                  <a:schemeClr val="bg2">
                    <a:lumMod val="10000"/>
                  </a:schemeClr>
                </a:solidFill>
              </a:rPr>
              <a:t> </a:t>
            </a:r>
            <a:r>
              <a:rPr lang="en-US" sz="2000" b="1" i="1" dirty="0">
                <a:solidFill>
                  <a:schemeClr val="accent3"/>
                </a:solidFill>
              </a:rPr>
              <a:t>needs to be green</a:t>
            </a:r>
            <a:endParaRPr lang="en-US" sz="2000" dirty="0">
              <a:solidFill>
                <a:schemeClr val="bg2">
                  <a:lumMod val="10000"/>
                </a:schemeClr>
              </a:solidFill>
            </a:endParaRPr>
          </a:p>
        </p:txBody>
      </p:sp>
      <p:sp>
        <p:nvSpPr>
          <p:cNvPr id="7" name="Content Placeholder 5"/>
          <p:cNvSpPr txBox="1">
            <a:spLocks/>
          </p:cNvSpPr>
          <p:nvPr/>
        </p:nvSpPr>
        <p:spPr>
          <a:xfrm>
            <a:off x="498177" y="3212976"/>
            <a:ext cx="8229600" cy="1584176"/>
          </a:xfrm>
          <a:prstGeom prst="rect">
            <a:avLst/>
          </a:prstGeom>
          <a:solidFill>
            <a:schemeClr val="accent1">
              <a:lumMod val="20000"/>
              <a:lumOff val="80000"/>
              <a:alpha val="50000"/>
            </a:schemeClr>
          </a:solidFill>
          <a:ln w="12700">
            <a:noFill/>
          </a:ln>
        </p:spPr>
        <p:txBody>
          <a:bodyPr vert="horz" anchor="ctr">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Arial" pitchFamily="34" charset="0"/>
              <a:buNone/>
              <a:defRPr/>
            </a:pPr>
            <a:r>
              <a:rPr lang="en-US" sz="2000" dirty="0">
                <a:solidFill>
                  <a:schemeClr val="bg2">
                    <a:lumMod val="10000"/>
                  </a:schemeClr>
                </a:solidFill>
              </a:rPr>
              <a:t>Green Growth gives rise to </a:t>
            </a:r>
            <a:r>
              <a:rPr lang="en-US" sz="2000" b="1" i="1" dirty="0">
                <a:solidFill>
                  <a:schemeClr val="accent3"/>
                </a:solidFill>
              </a:rPr>
              <a:t>new challenges</a:t>
            </a:r>
          </a:p>
          <a:p>
            <a:pPr marL="0" indent="0">
              <a:buFont typeface="Arial" pitchFamily="34" charset="0"/>
              <a:buNone/>
              <a:defRPr/>
            </a:pPr>
            <a:r>
              <a:rPr lang="en-US" sz="2000" dirty="0">
                <a:solidFill>
                  <a:schemeClr val="bg2">
                    <a:lumMod val="10000"/>
                  </a:schemeClr>
                </a:solidFill>
              </a:rPr>
              <a:t>Green growth implies massive structural changes across the economy; it will be all-encompassing </a:t>
            </a:r>
            <a:r>
              <a:rPr lang="en-US" sz="2000" dirty="0">
                <a:solidFill>
                  <a:schemeClr val="bg2">
                    <a:lumMod val="10000"/>
                  </a:schemeClr>
                </a:solidFill>
                <a:sym typeface="Wingdings" panose="05000000000000000000" pitchFamily="2" charset="2"/>
              </a:rPr>
              <a:t> </a:t>
            </a:r>
            <a:r>
              <a:rPr lang="en-US" sz="2000" dirty="0">
                <a:solidFill>
                  <a:schemeClr val="bg2">
                    <a:lumMod val="10000"/>
                  </a:schemeClr>
                </a:solidFill>
              </a:rPr>
              <a:t>It requires all hands on deck</a:t>
            </a:r>
          </a:p>
        </p:txBody>
      </p:sp>
    </p:spTree>
    <p:extLst>
      <p:ext uri="{BB962C8B-B14F-4D97-AF65-F5344CB8AC3E}">
        <p14:creationId xmlns:p14="http://schemas.microsoft.com/office/powerpoint/2010/main" val="293881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7">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noGrp="1"/>
          </p:cNvSpPr>
          <p:nvPr>
            <p:ph type="title"/>
          </p:nvPr>
        </p:nvSpPr>
        <p:spPr>
          <a:xfrm>
            <a:off x="0" y="332656"/>
            <a:ext cx="8604448" cy="836612"/>
          </a:xfrm>
        </p:spPr>
        <p:txBody>
          <a:bodyPr/>
          <a:lstStyle/>
          <a:p>
            <a:pPr marL="1162050" indent="-1162050" eaLnBrk="1" hangingPunct="1"/>
            <a:r>
              <a:rPr lang="en-GB" altLang="en-US" sz="2400" dirty="0">
                <a:solidFill>
                  <a:schemeClr val="accent1"/>
                </a:solidFill>
                <a:latin typeface="Calibri" pitchFamily="34" charset="0"/>
              </a:rPr>
              <a:t>                 </a:t>
            </a:r>
            <a:r>
              <a:rPr lang="en-GB" altLang="en-US" sz="2800" dirty="0">
                <a:latin typeface="Arial Black" panose="020B0A04020102020204" pitchFamily="34" charset="0"/>
                <a:cs typeface="Arial" panose="020B0604020202020204" pitchFamily="34" charset="0"/>
              </a:rPr>
              <a:t>The OECD                                   Green Growth Strategy</a:t>
            </a:r>
            <a:endParaRPr altLang="en-US" sz="2800" dirty="0">
              <a:latin typeface="Arial Black" panose="020B0A04020102020204" pitchFamily="34" charset="0"/>
              <a:cs typeface="Arial" panose="020B0604020202020204" pitchFamily="34" charset="0"/>
            </a:endParaRPr>
          </a:p>
        </p:txBody>
      </p:sp>
      <p:sp>
        <p:nvSpPr>
          <p:cNvPr id="5" name="TextBox 4"/>
          <p:cNvSpPr txBox="1"/>
          <p:nvPr/>
        </p:nvSpPr>
        <p:spPr>
          <a:xfrm>
            <a:off x="234633" y="1379632"/>
            <a:ext cx="4454112" cy="738664"/>
          </a:xfrm>
          <a:prstGeom prst="rect">
            <a:avLst/>
          </a:prstGeom>
          <a:noFill/>
        </p:spPr>
        <p:txBody>
          <a:bodyPr wrap="square" rtlCol="0">
            <a:spAutoFit/>
          </a:bodyPr>
          <a:lstStyle/>
          <a:p>
            <a:pPr algn="ctr" fontAlgn="auto">
              <a:spcBef>
                <a:spcPts val="0"/>
              </a:spcBef>
              <a:spcAft>
                <a:spcPts val="0"/>
              </a:spcAft>
            </a:pPr>
            <a:r>
              <a:rPr lang="en-GB" sz="2400" b="1" dirty="0">
                <a:solidFill>
                  <a:srgbClr val="9BBB59"/>
                </a:solidFill>
              </a:rPr>
              <a:t>2009</a:t>
            </a:r>
          </a:p>
          <a:p>
            <a:pPr algn="ctr" fontAlgn="auto">
              <a:spcBef>
                <a:spcPts val="0"/>
              </a:spcBef>
              <a:spcAft>
                <a:spcPts val="0"/>
              </a:spcAft>
            </a:pPr>
            <a:r>
              <a:rPr lang="en-GB" b="1" dirty="0">
                <a:solidFill>
                  <a:srgbClr val="727272"/>
                </a:solidFill>
              </a:rPr>
              <a:t>Declaration on Green Growth</a:t>
            </a:r>
            <a:endParaRPr lang="en-US" b="1" dirty="0">
              <a:solidFill>
                <a:srgbClr val="727272"/>
              </a:solidFill>
            </a:endParaRPr>
          </a:p>
        </p:txBody>
      </p:sp>
      <p:sp>
        <p:nvSpPr>
          <p:cNvPr id="6" name="TextBox 5"/>
          <p:cNvSpPr txBox="1"/>
          <p:nvPr/>
        </p:nvSpPr>
        <p:spPr>
          <a:xfrm>
            <a:off x="-219457" y="2596912"/>
            <a:ext cx="5364089" cy="2492990"/>
          </a:xfrm>
          <a:prstGeom prst="rect">
            <a:avLst/>
          </a:prstGeom>
          <a:noFill/>
        </p:spPr>
        <p:txBody>
          <a:bodyPr wrap="square" rtlCol="0">
            <a:spAutoFit/>
          </a:bodyPr>
          <a:lstStyle/>
          <a:p>
            <a:pPr algn="ctr" fontAlgn="auto">
              <a:spcBef>
                <a:spcPts val="0"/>
              </a:spcBef>
              <a:spcAft>
                <a:spcPts val="0"/>
              </a:spcAft>
            </a:pPr>
            <a:r>
              <a:rPr lang="en-GB" sz="2400" b="1" dirty="0">
                <a:solidFill>
                  <a:srgbClr val="9BBB59"/>
                </a:solidFill>
                <a:latin typeface="Arial"/>
              </a:rPr>
              <a:t>2011 </a:t>
            </a:r>
          </a:p>
          <a:p>
            <a:pPr algn="ctr" fontAlgn="auto">
              <a:spcBef>
                <a:spcPts val="0"/>
              </a:spcBef>
              <a:spcAft>
                <a:spcPts val="0"/>
              </a:spcAft>
            </a:pPr>
            <a:r>
              <a:rPr lang="en-GB" sz="2400" b="1" dirty="0">
                <a:solidFill>
                  <a:srgbClr val="9BBB59"/>
                </a:solidFill>
                <a:latin typeface="Arial"/>
              </a:rPr>
              <a:t>Green Growth Strategy Package</a:t>
            </a:r>
          </a:p>
          <a:p>
            <a:pPr algn="ctr" fontAlgn="auto">
              <a:spcBef>
                <a:spcPts val="0"/>
              </a:spcBef>
              <a:spcAft>
                <a:spcPts val="0"/>
              </a:spcAft>
            </a:pPr>
            <a:r>
              <a:rPr lang="en-GB" b="1" dirty="0">
                <a:solidFill>
                  <a:srgbClr val="727272"/>
                </a:solidFill>
                <a:latin typeface="Arial"/>
              </a:rPr>
              <a:t>(1) Flagship Report:                             </a:t>
            </a:r>
          </a:p>
          <a:p>
            <a:pPr algn="ctr" fontAlgn="auto">
              <a:spcBef>
                <a:spcPts val="0"/>
              </a:spcBef>
              <a:spcAft>
                <a:spcPts val="0"/>
              </a:spcAft>
            </a:pPr>
            <a:r>
              <a:rPr lang="en-GB" i="1" dirty="0">
                <a:solidFill>
                  <a:srgbClr val="727272"/>
                </a:solidFill>
                <a:latin typeface="Arial"/>
              </a:rPr>
              <a:t>Towards Green Growth</a:t>
            </a:r>
          </a:p>
          <a:p>
            <a:pPr algn="ctr" fontAlgn="auto">
              <a:spcBef>
                <a:spcPts val="0"/>
              </a:spcBef>
              <a:spcAft>
                <a:spcPts val="0"/>
              </a:spcAft>
            </a:pPr>
            <a:r>
              <a:rPr lang="en-GB" b="1" dirty="0">
                <a:solidFill>
                  <a:srgbClr val="727272"/>
                </a:solidFill>
                <a:latin typeface="Arial"/>
              </a:rPr>
              <a:t>(2) Toolkit:                                                              </a:t>
            </a:r>
            <a:r>
              <a:rPr lang="en-GB" i="1" dirty="0">
                <a:solidFill>
                  <a:srgbClr val="727272"/>
                </a:solidFill>
                <a:latin typeface="Arial"/>
              </a:rPr>
              <a:t>Tools for Delivering on Green Growth</a:t>
            </a:r>
          </a:p>
          <a:p>
            <a:pPr algn="ctr" fontAlgn="auto">
              <a:spcBef>
                <a:spcPts val="0"/>
              </a:spcBef>
              <a:spcAft>
                <a:spcPts val="0"/>
              </a:spcAft>
            </a:pPr>
            <a:r>
              <a:rPr lang="en-GB" b="1" dirty="0">
                <a:solidFill>
                  <a:srgbClr val="727272"/>
                </a:solidFill>
                <a:latin typeface="Arial"/>
              </a:rPr>
              <a:t>(3) Indicators:                                                  </a:t>
            </a:r>
            <a:r>
              <a:rPr lang="en-GB" i="1" dirty="0">
                <a:solidFill>
                  <a:srgbClr val="727272"/>
                </a:solidFill>
                <a:latin typeface="Arial"/>
              </a:rPr>
              <a:t>Towards Green Growth: Measuring Progress</a:t>
            </a:r>
            <a:endParaRPr lang="en-US" dirty="0">
              <a:solidFill>
                <a:srgbClr val="727272"/>
              </a:solidFill>
              <a:latin typeface="Arial"/>
            </a:endParaRPr>
          </a:p>
        </p:txBody>
      </p:sp>
      <p:sp>
        <p:nvSpPr>
          <p:cNvPr id="7" name="TextBox 6"/>
          <p:cNvSpPr txBox="1"/>
          <p:nvPr/>
        </p:nvSpPr>
        <p:spPr>
          <a:xfrm>
            <a:off x="-146304" y="5597212"/>
            <a:ext cx="5292080" cy="738664"/>
          </a:xfrm>
          <a:prstGeom prst="rect">
            <a:avLst/>
          </a:prstGeom>
          <a:noFill/>
        </p:spPr>
        <p:txBody>
          <a:bodyPr wrap="square" rtlCol="0">
            <a:spAutoFit/>
          </a:bodyPr>
          <a:lstStyle/>
          <a:p>
            <a:pPr algn="ctr" fontAlgn="auto">
              <a:spcBef>
                <a:spcPts val="0"/>
              </a:spcBef>
              <a:spcAft>
                <a:spcPts val="0"/>
              </a:spcAft>
            </a:pPr>
            <a:r>
              <a:rPr lang="en-GB" sz="2400" b="1" dirty="0">
                <a:solidFill>
                  <a:srgbClr val="9BBB59"/>
                </a:solidFill>
                <a:latin typeface="Arial"/>
              </a:rPr>
              <a:t>2015</a:t>
            </a:r>
          </a:p>
          <a:p>
            <a:pPr algn="ctr" fontAlgn="auto">
              <a:spcBef>
                <a:spcPts val="0"/>
              </a:spcBef>
              <a:spcAft>
                <a:spcPts val="0"/>
              </a:spcAft>
            </a:pPr>
            <a:r>
              <a:rPr lang="en-GB" b="1" dirty="0">
                <a:solidFill>
                  <a:srgbClr val="727272"/>
                </a:solidFill>
                <a:latin typeface="Arial"/>
              </a:rPr>
              <a:t>Towards Green Growth? Tracking Progress</a:t>
            </a:r>
            <a:endParaRPr lang="en-US" b="1" dirty="0">
              <a:solidFill>
                <a:srgbClr val="727272"/>
              </a:solidFill>
              <a:latin typeface="Arial"/>
            </a:endParaRPr>
          </a:p>
        </p:txBody>
      </p:sp>
      <p:pic>
        <p:nvPicPr>
          <p:cNvPr id="9" name="Picture 3" descr="972011071mi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174576" y="1518108"/>
            <a:ext cx="1763623" cy="2305860"/>
          </a:xfrm>
          <a:prstGeom prst="rect">
            <a:avLst/>
          </a:prstGeom>
          <a:noFill/>
          <a:ln w="12700">
            <a:solidFill>
              <a:schemeClr val="tx1"/>
            </a:solidFill>
            <a:miter lim="800000"/>
            <a:headEnd/>
            <a:tailEnd/>
          </a:ln>
        </p:spPr>
      </p:pic>
      <p:pic>
        <p:nvPicPr>
          <p:cNvPr id="10" name="Picture 4" descr="972011061mi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8048" y="1506954"/>
            <a:ext cx="1729753" cy="2313102"/>
          </a:xfrm>
          <a:prstGeom prst="rect">
            <a:avLst/>
          </a:prstGeom>
          <a:noFill/>
          <a:ln w="9525">
            <a:solidFill>
              <a:schemeClr val="tx1"/>
            </a:solidFill>
            <a:miter lim="800000"/>
            <a:headEnd/>
            <a:tailEnd/>
          </a:ln>
        </p:spPr>
      </p:pic>
      <p:sp>
        <p:nvSpPr>
          <p:cNvPr id="4" name="Down Arrow 3"/>
          <p:cNvSpPr/>
          <p:nvPr/>
        </p:nvSpPr>
        <p:spPr>
          <a:xfrm>
            <a:off x="2295176" y="2191152"/>
            <a:ext cx="360040" cy="34851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13" name="Down Arrow 12"/>
          <p:cNvSpPr/>
          <p:nvPr/>
        </p:nvSpPr>
        <p:spPr>
          <a:xfrm>
            <a:off x="2306072" y="5103472"/>
            <a:ext cx="360040" cy="34851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2" name="Rectangle 1"/>
          <p:cNvSpPr/>
          <p:nvPr/>
        </p:nvSpPr>
        <p:spPr>
          <a:xfrm>
            <a:off x="6228184" y="4255076"/>
            <a:ext cx="1080120" cy="211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pic>
        <p:nvPicPr>
          <p:cNvPr id="12" name="Picture 1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48048" y="3989882"/>
            <a:ext cx="1729753" cy="2302294"/>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80248" y="3961944"/>
            <a:ext cx="1757951" cy="2330231"/>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65016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50404" y="254317"/>
            <a:ext cx="8193596" cy="104411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dirty="0">
                <a:latin typeface="Arial Black" panose="020B0A04020102020204" pitchFamily="34" charset="0"/>
                <a:cs typeface="Arial" panose="020B0604020202020204" pitchFamily="34" charset="0"/>
              </a:rPr>
              <a:t>The OECD                                         Green Growth Strategy</a:t>
            </a:r>
            <a:endParaRPr lang="en-GB" sz="2800" dirty="0">
              <a:solidFill>
                <a:srgbClr val="727272"/>
              </a:solidFill>
              <a:latin typeface="Arial Black" panose="020B0A04020102020204" pitchFamily="34" charset="0"/>
              <a:cs typeface="Arial" pitchFamily="34" charset="0"/>
            </a:endParaRPr>
          </a:p>
        </p:txBody>
      </p:sp>
      <p:sp>
        <p:nvSpPr>
          <p:cNvPr id="10" name="Slide Number Placeholder 4"/>
          <p:cNvSpPr>
            <a:spLocks noGrp="1"/>
          </p:cNvSpPr>
          <p:nvPr>
            <p:ph type="sldNum" sz="quarter" idx="12"/>
          </p:nvPr>
        </p:nvSpPr>
        <p:spPr>
          <a:xfrm>
            <a:off x="8640000" y="6411600"/>
            <a:ext cx="342000" cy="244800"/>
          </a:xfrm>
        </p:spPr>
        <p:txBody>
          <a:bodyPr/>
          <a:lstStyle/>
          <a:p>
            <a:fld id="{0F1F48D6-78E0-4C52-84E8-B7864A6D3B9C}" type="slidenum">
              <a:rPr lang="en-GB" smtClean="0">
                <a:solidFill>
                  <a:prstClr val="white"/>
                </a:solidFill>
              </a:rPr>
              <a:pPr/>
              <a:t>6</a:t>
            </a:fld>
            <a:endParaRPr lang="en-GB" dirty="0">
              <a:solidFill>
                <a:prstClr val="white"/>
              </a:solidFill>
            </a:endParaRPr>
          </a:p>
        </p:txBody>
      </p:sp>
      <p:grpSp>
        <p:nvGrpSpPr>
          <p:cNvPr id="7" name="Group 6"/>
          <p:cNvGrpSpPr/>
          <p:nvPr/>
        </p:nvGrpSpPr>
        <p:grpSpPr>
          <a:xfrm>
            <a:off x="-400825" y="900390"/>
            <a:ext cx="9793088" cy="5522067"/>
            <a:chOff x="-140327" y="1069752"/>
            <a:chExt cx="9464855" cy="5341416"/>
          </a:xfrm>
        </p:grpSpPr>
        <p:pic>
          <p:nvPicPr>
            <p:cNvPr id="11" name="Picture 10"/>
            <p:cNvPicPr>
              <a:picLocks noChangeAspect="1"/>
            </p:cNvPicPr>
            <p:nvPr/>
          </p:nvPicPr>
          <p:blipFill rotWithShape="1">
            <a:blip r:embed="rId3" cstate="screen">
              <a:clrChange>
                <a:clrFrom>
                  <a:srgbClr val="FFFFFE"/>
                </a:clrFrom>
                <a:clrTo>
                  <a:srgbClr val="FFFFFE">
                    <a:alpha val="0"/>
                  </a:srgbClr>
                </a:clrTo>
              </a:clrChange>
              <a:extLst>
                <a:ext uri="{28A0092B-C50C-407E-A947-70E740481C1C}">
                  <a14:useLocalDpi xmlns:a14="http://schemas.microsoft.com/office/drawing/2010/main"/>
                </a:ext>
              </a:extLst>
            </a:blip>
            <a:srcRect r="19730" b="70326"/>
            <a:stretch/>
          </p:blipFill>
          <p:spPr>
            <a:xfrm>
              <a:off x="-140327" y="1069752"/>
              <a:ext cx="8024695" cy="2097191"/>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05107" y="3235821"/>
              <a:ext cx="7355325" cy="88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rotWithShape="1">
            <a:blip r:embed="rId5" cstate="screen">
              <a:clrChange>
                <a:clrFrom>
                  <a:srgbClr val="FFFFFE"/>
                </a:clrFrom>
                <a:clrTo>
                  <a:srgbClr val="FFFFFE">
                    <a:alpha val="0"/>
                  </a:srgbClr>
                </a:clrTo>
              </a:clrChange>
              <a:extLst>
                <a:ext uri="{28A0092B-C50C-407E-A947-70E740481C1C}">
                  <a14:useLocalDpi xmlns:a14="http://schemas.microsoft.com/office/drawing/2010/main"/>
                </a:ext>
              </a:extLst>
            </a:blip>
            <a:srcRect l="8786" t="73511" b="8799"/>
            <a:stretch/>
          </p:blipFill>
          <p:spPr>
            <a:xfrm>
              <a:off x="354851" y="5181321"/>
              <a:ext cx="8969677" cy="1229847"/>
            </a:xfrm>
            <a:prstGeom prst="rect">
              <a:avLst/>
            </a:prstGeom>
          </p:spPr>
        </p:pic>
        <p:pic>
          <p:nvPicPr>
            <p:cNvPr id="14" name="Picture 13"/>
            <p:cNvPicPr>
              <a:picLocks noChangeAspect="1"/>
            </p:cNvPicPr>
            <p:nvPr/>
          </p:nvPicPr>
          <p:blipFill rotWithShape="1">
            <a:blip r:embed="rId6" cstate="screen">
              <a:clrChange>
                <a:clrFrom>
                  <a:srgbClr val="FFFFFE"/>
                </a:clrFrom>
                <a:clrTo>
                  <a:srgbClr val="FFFFFE">
                    <a:alpha val="0"/>
                  </a:srgbClr>
                </a:clrTo>
              </a:clrChange>
              <a:extLst>
                <a:ext uri="{28A0092B-C50C-407E-A947-70E740481C1C}">
                  <a14:useLocalDpi xmlns:a14="http://schemas.microsoft.com/office/drawing/2010/main"/>
                </a:ext>
              </a:extLst>
            </a:blip>
            <a:srcRect l="8786" t="51532" b="26490"/>
            <a:stretch/>
          </p:blipFill>
          <p:spPr>
            <a:xfrm>
              <a:off x="354851" y="4252044"/>
              <a:ext cx="8969677" cy="1527944"/>
            </a:xfrm>
            <a:prstGeom prst="rect">
              <a:avLst/>
            </a:prstGeom>
          </p:spPr>
        </p:pic>
      </p:grpSp>
      <p:sp>
        <p:nvSpPr>
          <p:cNvPr id="3" name="Rectangle 1"/>
          <p:cNvSpPr/>
          <p:nvPr/>
        </p:nvSpPr>
        <p:spPr>
          <a:xfrm>
            <a:off x="7380312" y="4826825"/>
            <a:ext cx="136815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8007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idx="4294967295"/>
          </p:nvPr>
        </p:nvSpPr>
        <p:spPr>
          <a:xfrm>
            <a:off x="1042988" y="260350"/>
            <a:ext cx="8101012" cy="936625"/>
          </a:xfrm>
        </p:spPr>
        <p:txBody>
          <a:bodyPr/>
          <a:lstStyle/>
          <a:p>
            <a:pPr>
              <a:defRPr/>
            </a:pPr>
            <a:r>
              <a:rPr lang="en-GB" dirty="0">
                <a:latin typeface="Arial Black" panose="020B0A04020102020204" pitchFamily="34" charset="0"/>
              </a:rPr>
              <a:t>OECD Green Growth Policies</a:t>
            </a:r>
            <a:endParaRPr lang="en-GB" altLang="ko-KR" dirty="0">
              <a:latin typeface="Arial Black" panose="020B0A04020102020204" pitchFamily="34" charset="0"/>
            </a:endParaRPr>
          </a:p>
        </p:txBody>
      </p:sp>
      <p:sp>
        <p:nvSpPr>
          <p:cNvPr id="47109" name="Content Placeholder 6"/>
          <p:cNvSpPr>
            <a:spLocks noGrp="1"/>
          </p:cNvSpPr>
          <p:nvPr>
            <p:ph idx="4294967295"/>
          </p:nvPr>
        </p:nvSpPr>
        <p:spPr>
          <a:xfrm>
            <a:off x="179512" y="1440307"/>
            <a:ext cx="6753952" cy="5329238"/>
          </a:xfrm>
        </p:spPr>
        <p:txBody>
          <a:bodyPr>
            <a:noAutofit/>
          </a:bodyPr>
          <a:lstStyle/>
          <a:p>
            <a:pPr marL="0" indent="0">
              <a:spcAft>
                <a:spcPts val="600"/>
              </a:spcAft>
              <a:buNone/>
              <a:defRPr/>
            </a:pPr>
            <a:r>
              <a:rPr lang="en-GB" sz="2200" b="1" dirty="0">
                <a:solidFill>
                  <a:schemeClr val="accent3"/>
                </a:solidFill>
                <a:latin typeface="+mj-lt"/>
              </a:rPr>
              <a:t>1) Make pollution more costly than green alternatives </a:t>
            </a:r>
          </a:p>
          <a:p>
            <a:pPr lvl="1">
              <a:spcAft>
                <a:spcPts val="1200"/>
              </a:spcAft>
              <a:buFont typeface="Wingdings" panose="05000000000000000000" pitchFamily="2" charset="2"/>
              <a:buChar char="Ø"/>
              <a:defRPr/>
            </a:pPr>
            <a:r>
              <a:rPr lang="en-GB" sz="1800" dirty="0">
                <a:latin typeface="+mj-lt"/>
              </a:rPr>
              <a:t>Environmental taxes, emissions trading schemes</a:t>
            </a:r>
          </a:p>
          <a:p>
            <a:pPr marL="0" indent="0">
              <a:spcAft>
                <a:spcPts val="600"/>
              </a:spcAft>
              <a:buNone/>
              <a:defRPr/>
            </a:pPr>
            <a:r>
              <a:rPr lang="en-GB" sz="2200" b="1" dirty="0">
                <a:solidFill>
                  <a:schemeClr val="accent3"/>
                </a:solidFill>
                <a:latin typeface="+mj-lt"/>
              </a:rPr>
              <a:t>2) Value and price natural assets and ecosystem services</a:t>
            </a:r>
          </a:p>
          <a:p>
            <a:pPr lvl="1">
              <a:spcAft>
                <a:spcPts val="1200"/>
              </a:spcAft>
              <a:buFont typeface="Wingdings" panose="05000000000000000000" pitchFamily="2" charset="2"/>
              <a:buChar char="Ø"/>
              <a:defRPr/>
            </a:pPr>
            <a:r>
              <a:rPr lang="en-GB" sz="1800" dirty="0">
                <a:latin typeface="+mj-lt"/>
              </a:rPr>
              <a:t>Water pricing, payments for ecosystem services</a:t>
            </a:r>
          </a:p>
          <a:p>
            <a:pPr marL="0" indent="0">
              <a:spcAft>
                <a:spcPts val="600"/>
              </a:spcAft>
              <a:buNone/>
              <a:defRPr/>
            </a:pPr>
            <a:r>
              <a:rPr lang="en-GB" sz="2200" b="1" dirty="0">
                <a:solidFill>
                  <a:schemeClr val="accent3"/>
                </a:solidFill>
                <a:latin typeface="+mj-lt"/>
              </a:rPr>
              <a:t>3) Eliminate environmentally harmful subsidies</a:t>
            </a:r>
          </a:p>
          <a:p>
            <a:pPr lvl="1">
              <a:spcAft>
                <a:spcPts val="1200"/>
              </a:spcAft>
              <a:buFont typeface="Wingdings" panose="05000000000000000000" pitchFamily="2" charset="2"/>
              <a:buChar char="Ø"/>
              <a:defRPr/>
            </a:pPr>
            <a:r>
              <a:rPr lang="en-GB" sz="1800" dirty="0">
                <a:latin typeface="+mj-lt"/>
              </a:rPr>
              <a:t>Subsidies to fossil fuels, irrigation water </a:t>
            </a:r>
          </a:p>
          <a:p>
            <a:pPr marL="0" indent="0">
              <a:spcAft>
                <a:spcPts val="0"/>
              </a:spcAft>
              <a:buNone/>
            </a:pPr>
            <a:r>
              <a:rPr lang="en-GB" sz="2200" b="1" dirty="0">
                <a:solidFill>
                  <a:schemeClr val="accent3"/>
                </a:solidFill>
                <a:latin typeface="+mj-lt"/>
              </a:rPr>
              <a:t>4) Effective policy design to transition underlying policy systems as well as key sectors</a:t>
            </a:r>
          </a:p>
          <a:p>
            <a:pPr lvl="1">
              <a:spcAft>
                <a:spcPts val="1200"/>
              </a:spcAft>
              <a:buFont typeface="Wingdings" panose="05000000000000000000" pitchFamily="2" charset="2"/>
              <a:buChar char="Ø"/>
              <a:defRPr/>
            </a:pPr>
            <a:r>
              <a:rPr lang="en-GB" sz="1800" dirty="0">
                <a:latin typeface="+mj-lt"/>
              </a:rPr>
              <a:t>Green innovation, green investment and finance, trade</a:t>
            </a:r>
          </a:p>
          <a:p>
            <a:pPr lvl="1">
              <a:spcAft>
                <a:spcPts val="1200"/>
              </a:spcAft>
              <a:defRPr/>
            </a:pPr>
            <a:endParaRPr lang="en-GB" sz="1800" dirty="0">
              <a:latin typeface="Calibri" panose="020F0502020204030204" pitchFamily="34" charset="0"/>
            </a:endParaRPr>
          </a:p>
          <a:p>
            <a:pPr marL="457200" lvl="1" indent="0">
              <a:spcAft>
                <a:spcPts val="1200"/>
              </a:spcAft>
              <a:buNone/>
              <a:defRPr/>
            </a:pPr>
            <a:endParaRPr lang="en-GB" sz="1800" dirty="0">
              <a:latin typeface="Calibri" panose="020F0502020204030204" pitchFamily="34" charset="0"/>
            </a:endParaRPr>
          </a:p>
        </p:txBody>
      </p:sp>
      <p:pic>
        <p:nvPicPr>
          <p:cNvPr id="8" name="Picture 6" descr="http://asset.keepeek.com/medias/domain21/_pdf/media1488/235289-vjfvichjr8/large/0.jpg"/>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89440" y="1393368"/>
            <a:ext cx="1358984" cy="1746104"/>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49776" y="2143041"/>
            <a:ext cx="1485528" cy="1992862"/>
          </a:xfrm>
          <a:prstGeom prst="rect">
            <a:avLst/>
          </a:prstGeom>
          <a:noFill/>
          <a:ln>
            <a:solidFill>
              <a:srgbClr val="000000"/>
            </a:solidFill>
          </a:ln>
          <a:extLst>
            <a:ext uri="{909E8E84-426E-40DD-AFC4-6F175D3DCCD1}">
              <a14:hiddenFill xmlns:a14="http://schemas.microsoft.com/office/drawing/2010/main">
                <a:solidFill>
                  <a:schemeClr val="accent1"/>
                </a:solidFill>
              </a14:hiddenFill>
            </a:ext>
          </a:extLst>
        </p:spPr>
      </p:pic>
      <p:pic>
        <p:nvPicPr>
          <p:cNvPr id="12" name="Picture 11">
            <a:hlinkClick r:id="rId5"/>
          </p:cNvPr>
          <p:cNvPicPr>
            <a:picLocks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543800" y="3374135"/>
            <a:ext cx="1389888" cy="202082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4" name="Picture 13"/>
          <p:cNvPicPr>
            <a:picLocks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982364" y="4542770"/>
            <a:ext cx="1485528" cy="2054582"/>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26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656" y="1464840"/>
            <a:ext cx="8218800" cy="4525200"/>
          </a:xfrm>
        </p:spPr>
        <p:txBody>
          <a:bodyPr>
            <a:noAutofit/>
          </a:bodyPr>
          <a:lstStyle/>
          <a:p>
            <a:pPr marL="0" indent="0">
              <a:lnSpc>
                <a:spcPts val="1800"/>
              </a:lnSpc>
              <a:buNone/>
            </a:pPr>
            <a:r>
              <a:rPr lang="en-GB" sz="2000" b="1" dirty="0">
                <a:solidFill>
                  <a:schemeClr val="accent3"/>
                </a:solidFill>
                <a:latin typeface="+mj-lt"/>
              </a:rPr>
              <a:t>Policy areas: </a:t>
            </a:r>
          </a:p>
          <a:p>
            <a:pPr lvl="1">
              <a:lnSpc>
                <a:spcPts val="1800"/>
              </a:lnSpc>
              <a:buFont typeface="Arial" pitchFamily="34" charset="0"/>
              <a:buChar char="•"/>
            </a:pPr>
            <a:r>
              <a:rPr lang="en-US" sz="2000" dirty="0">
                <a:latin typeface="+mj-lt"/>
              </a:rPr>
              <a:t>Investment and finance</a:t>
            </a:r>
          </a:p>
          <a:p>
            <a:pPr lvl="1">
              <a:lnSpc>
                <a:spcPts val="1800"/>
              </a:lnSpc>
              <a:buFont typeface="Arial" pitchFamily="34" charset="0"/>
              <a:buChar char="•"/>
            </a:pPr>
            <a:r>
              <a:rPr lang="en-US" sz="2000" dirty="0">
                <a:latin typeface="+mj-lt"/>
              </a:rPr>
              <a:t>Taxation and subsidy reform (e.g. for fossil fuels)</a:t>
            </a:r>
          </a:p>
          <a:p>
            <a:pPr lvl="1">
              <a:lnSpc>
                <a:spcPts val="1800"/>
              </a:lnSpc>
              <a:buFont typeface="Arial" pitchFamily="34" charset="0"/>
              <a:buChar char="•"/>
            </a:pPr>
            <a:r>
              <a:rPr lang="en-US" sz="2000" dirty="0">
                <a:latin typeface="+mj-lt"/>
              </a:rPr>
              <a:t>Trade</a:t>
            </a:r>
          </a:p>
          <a:p>
            <a:pPr lvl="1">
              <a:lnSpc>
                <a:spcPts val="1800"/>
              </a:lnSpc>
              <a:buFont typeface="Arial" pitchFamily="34" charset="0"/>
              <a:buChar char="•"/>
            </a:pPr>
            <a:r>
              <a:rPr lang="en-US" sz="2000" dirty="0">
                <a:latin typeface="+mj-lt"/>
              </a:rPr>
              <a:t>Innovation, technologies, industrial restructuring / renewal</a:t>
            </a:r>
          </a:p>
          <a:p>
            <a:pPr lvl="1">
              <a:lnSpc>
                <a:spcPts val="1800"/>
              </a:lnSpc>
              <a:buFont typeface="Arial" pitchFamily="34" charset="0"/>
              <a:buChar char="•"/>
            </a:pPr>
            <a:r>
              <a:rPr lang="en-US" sz="2000" dirty="0">
                <a:latin typeface="+mj-lt"/>
              </a:rPr>
              <a:t>Jobs and skills</a:t>
            </a:r>
          </a:p>
          <a:p>
            <a:pPr lvl="1">
              <a:lnSpc>
                <a:spcPts val="1800"/>
              </a:lnSpc>
              <a:buFont typeface="Arial" pitchFamily="34" charset="0"/>
              <a:buChar char="•"/>
            </a:pPr>
            <a:r>
              <a:rPr lang="en-US" sz="2000" dirty="0">
                <a:latin typeface="+mj-lt"/>
              </a:rPr>
              <a:t>Climate change adaptation</a:t>
            </a:r>
          </a:p>
          <a:p>
            <a:pPr lvl="1">
              <a:lnSpc>
                <a:spcPts val="1800"/>
              </a:lnSpc>
              <a:buFont typeface="Arial" pitchFamily="34" charset="0"/>
              <a:buChar char="•"/>
            </a:pPr>
            <a:r>
              <a:rPr lang="en-US" sz="2000" dirty="0">
                <a:latin typeface="+mj-lt"/>
              </a:rPr>
              <a:t>Business and household behaviour</a:t>
            </a:r>
          </a:p>
          <a:p>
            <a:pPr lvl="1">
              <a:lnSpc>
                <a:spcPts val="1800"/>
              </a:lnSpc>
              <a:buFont typeface="Arial" pitchFamily="34" charset="0"/>
              <a:buChar char="•"/>
            </a:pPr>
            <a:r>
              <a:rPr lang="en-US" sz="2000" dirty="0">
                <a:latin typeface="+mj-lt"/>
              </a:rPr>
              <a:t>Distributional/social impacts of green growth</a:t>
            </a:r>
          </a:p>
          <a:p>
            <a:pPr lvl="1">
              <a:lnSpc>
                <a:spcPts val="1800"/>
              </a:lnSpc>
              <a:spcAft>
                <a:spcPts val="600"/>
              </a:spcAft>
              <a:buFont typeface="Arial" pitchFamily="34" charset="0"/>
              <a:buChar char="•"/>
            </a:pPr>
            <a:r>
              <a:rPr lang="en-GB" sz="2000" dirty="0">
                <a:latin typeface="+mj-lt"/>
              </a:rPr>
              <a:t>Natural resource management</a:t>
            </a:r>
          </a:p>
          <a:p>
            <a:pPr marL="0" indent="0">
              <a:lnSpc>
                <a:spcPts val="1800"/>
              </a:lnSpc>
              <a:buNone/>
            </a:pPr>
            <a:r>
              <a:rPr lang="en-US" sz="2000" b="1" dirty="0">
                <a:solidFill>
                  <a:schemeClr val="accent3"/>
                </a:solidFill>
                <a:latin typeface="+mj-lt"/>
                <a:sym typeface="Wingdings" pitchFamily="2" charset="2"/>
              </a:rPr>
              <a:t>Green growth in sectors &amp; levels of government: </a:t>
            </a:r>
          </a:p>
          <a:p>
            <a:pPr marL="457200" lvl="1" indent="0">
              <a:lnSpc>
                <a:spcPts val="1800"/>
              </a:lnSpc>
              <a:buFont typeface="Arial" pitchFamily="34" charset="0"/>
              <a:buNone/>
            </a:pPr>
            <a:r>
              <a:rPr lang="en-US" sz="2000" dirty="0">
                <a:latin typeface="+mj-lt"/>
                <a:sym typeface="Wingdings" pitchFamily="2" charset="2"/>
              </a:rPr>
              <a:t>•   Energy, transport, agriculture, water, waste, biodiversity</a:t>
            </a:r>
          </a:p>
          <a:p>
            <a:pPr lvl="1">
              <a:lnSpc>
                <a:spcPts val="1800"/>
              </a:lnSpc>
              <a:spcAft>
                <a:spcPts val="600"/>
              </a:spcAft>
              <a:buFont typeface="Arial" panose="020B0604020202020204" pitchFamily="34" charset="0"/>
              <a:buChar char="•"/>
            </a:pPr>
            <a:r>
              <a:rPr lang="en-US" sz="2000" dirty="0">
                <a:latin typeface="+mj-lt"/>
                <a:sym typeface="Wingdings" pitchFamily="2" charset="2"/>
              </a:rPr>
              <a:t>Greening cities, regions and communities</a:t>
            </a:r>
          </a:p>
          <a:p>
            <a:pPr marL="0" indent="0">
              <a:lnSpc>
                <a:spcPts val="1800"/>
              </a:lnSpc>
              <a:buNone/>
            </a:pPr>
            <a:r>
              <a:rPr lang="en-GB" sz="2000" b="1" dirty="0">
                <a:solidFill>
                  <a:schemeClr val="accent3"/>
                </a:solidFill>
                <a:latin typeface="+mj-lt"/>
              </a:rPr>
              <a:t>Policy guidance tailored to country circumstances</a:t>
            </a:r>
          </a:p>
          <a:p>
            <a:pPr lvl="1">
              <a:lnSpc>
                <a:spcPts val="1800"/>
              </a:lnSpc>
              <a:buFont typeface="Arial" panose="020B0604020202020204" pitchFamily="34" charset="0"/>
              <a:buChar char="•"/>
            </a:pPr>
            <a:r>
              <a:rPr lang="en-GB" sz="2000" dirty="0">
                <a:latin typeface="+mj-lt"/>
              </a:rPr>
              <a:t>Peer reviews, co-operation with emerging &amp; developing economies </a:t>
            </a:r>
          </a:p>
        </p:txBody>
      </p:sp>
      <p:sp>
        <p:nvSpPr>
          <p:cNvPr id="2" name="Title 1"/>
          <p:cNvSpPr>
            <a:spLocks noGrp="1"/>
          </p:cNvSpPr>
          <p:nvPr>
            <p:ph type="title"/>
          </p:nvPr>
        </p:nvSpPr>
        <p:spPr/>
        <p:txBody>
          <a:bodyPr/>
          <a:lstStyle/>
          <a:p>
            <a:r>
              <a:rPr lang="en-GB" dirty="0">
                <a:latin typeface="Arial Black" panose="020B0A04020102020204" pitchFamily="34" charset="0"/>
              </a:rPr>
              <a:t>OECD Work on Green Growth</a:t>
            </a:r>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33380" y="3205961"/>
            <a:ext cx="2314088" cy="1660871"/>
          </a:xfrm>
          <a:prstGeom prst="rect">
            <a:avLst/>
          </a:prstGeom>
          <a:noFill/>
          <a:ln w="1587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46034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9DC9B25A-A448-4FB0-BEF3-C099B51596AE}" type="slidenum">
              <a:rPr lang="en-US" smtClean="0"/>
              <a:pPr>
                <a:defRPr/>
              </a:pPr>
              <a:t>9</a:t>
            </a:fld>
            <a:endParaRPr lang="en-US" dirty="0"/>
          </a:p>
        </p:txBody>
      </p:sp>
      <p:sp>
        <p:nvSpPr>
          <p:cNvPr id="4" name="Title 3"/>
          <p:cNvSpPr>
            <a:spLocks noGrp="1"/>
          </p:cNvSpPr>
          <p:nvPr>
            <p:ph type="title"/>
          </p:nvPr>
        </p:nvSpPr>
        <p:spPr/>
        <p:txBody>
          <a:bodyPr/>
          <a:lstStyle/>
          <a:p>
            <a:r>
              <a:rPr lang="en-GB" b="1" dirty="0">
                <a:solidFill>
                  <a:schemeClr val="accent3"/>
                </a:solidFill>
              </a:rPr>
              <a:t>Make pollution more costly:</a:t>
            </a:r>
            <a:br>
              <a:rPr lang="en-GB" b="1" dirty="0">
                <a:solidFill>
                  <a:schemeClr val="accent3"/>
                </a:solidFill>
              </a:rPr>
            </a:br>
            <a:r>
              <a:rPr lang="en-GB" sz="2000" dirty="0">
                <a:solidFill>
                  <a:srgbClr val="565656"/>
                </a:solidFill>
                <a:cs typeface="Times New Roman" pitchFamily="18" charset="0"/>
              </a:rPr>
              <a:t>Environmentally Related Taxes (2014)</a:t>
            </a:r>
          </a:p>
        </p:txBody>
      </p:sp>
      <p:sp>
        <p:nvSpPr>
          <p:cNvPr id="7" name="TextBox 6"/>
          <p:cNvSpPr txBox="1"/>
          <p:nvPr/>
        </p:nvSpPr>
        <p:spPr>
          <a:xfrm rot="16200000">
            <a:off x="-185477" y="3428048"/>
            <a:ext cx="1072730" cy="369332"/>
          </a:xfrm>
          <a:prstGeom prst="rect">
            <a:avLst/>
          </a:prstGeom>
          <a:noFill/>
        </p:spPr>
        <p:txBody>
          <a:bodyPr wrap="none" rtlCol="0">
            <a:spAutoFit/>
          </a:bodyPr>
          <a:lstStyle/>
          <a:p>
            <a:r>
              <a:rPr lang="en-GB" b="1" dirty="0">
                <a:solidFill>
                  <a:schemeClr val="bg2">
                    <a:lumMod val="10000"/>
                  </a:schemeClr>
                </a:solidFill>
                <a:latin typeface="Calibri" panose="020F0502020204030204" pitchFamily="34" charset="0"/>
              </a:rPr>
              <a:t>% of GDP</a:t>
            </a:r>
          </a:p>
        </p:txBody>
      </p:sp>
      <p:graphicFrame>
        <p:nvGraphicFramePr>
          <p:cNvPr id="9" name="Chart 8"/>
          <p:cNvGraphicFramePr>
            <a:graphicFrameLocks noGrp="1"/>
          </p:cNvGraphicFramePr>
          <p:nvPr>
            <p:extLst>
              <p:ext uri="{D42A27DB-BD31-4B8C-83A1-F6EECF244321}">
                <p14:modId xmlns:p14="http://schemas.microsoft.com/office/powerpoint/2010/main" val="2531742577"/>
              </p:ext>
            </p:extLst>
          </p:nvPr>
        </p:nvGraphicFramePr>
        <p:xfrm>
          <a:off x="251520" y="1340768"/>
          <a:ext cx="8467799" cy="52003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93853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G presentation for Israel">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GG presentation for Israel">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401417D23F6F48BD2FB90316793032" ma:contentTypeVersion="2" ma:contentTypeDescription="Create a new document." ma:contentTypeScope="" ma:versionID="b756e32eb2343d2f0ab1fa6c98a4bbf9">
  <xsd:schema xmlns:xsd="http://www.w3.org/2001/XMLSchema" xmlns:xs="http://www.w3.org/2001/XMLSchema" xmlns:p="http://schemas.microsoft.com/office/2006/metadata/properties" xmlns:ns2="96f84654-6b75-4db7-9403-f5f5503054d9" targetNamespace="http://schemas.microsoft.com/office/2006/metadata/properties" ma:root="true" ma:fieldsID="9ee79db48d7913ceaee5b9d76fc5480c" ns2:_="">
    <xsd:import namespace="96f84654-6b75-4db7-9403-f5f5503054d9"/>
    <xsd:element name="properties">
      <xsd:complexType>
        <xsd:sequence>
          <xsd:element name="documentManagement">
            <xsd:complexType>
              <xsd:all>
                <xsd:element ref="ns2:Count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84654-6b75-4db7-9403-f5f5503054d9" elementFormDefault="qualified">
    <xsd:import namespace="http://schemas.microsoft.com/office/2006/documentManagement/types"/>
    <xsd:import namespace="http://schemas.microsoft.com/office/infopath/2007/PartnerControls"/>
    <xsd:element name="Country" ma:index="8" nillable="true" ma:displayName="Country" ma:default="ALL" ma:format="Dropdown" ma:internalName="Country">
      <xsd:simpleType>
        <xsd:restriction base="dms:Choice">
          <xsd:enumeration value="ALL"/>
          <xsd:enumeration value="Australia"/>
          <xsd:enumeration value="Austria"/>
          <xsd:enumeration value="Belgium"/>
          <xsd:enumeration value="Brazil"/>
          <xsd:enumeration value="Canada"/>
          <xsd:enumeration value="Chile"/>
          <xsd:enumeration value="China"/>
          <xsd:enumeration value="Colombia"/>
          <xsd:enumeration value="Czech Republic"/>
          <xsd:enumeration value="Denmark"/>
          <xsd:enumeration value="Estonia"/>
          <xsd:enumeration value="European Commission"/>
          <xsd:enumeration value="Finland"/>
          <xsd:enumeration value="France"/>
          <xsd:enumeration value="General"/>
          <xsd:enumeration value="Germany"/>
          <xsd:enumeration value="Greece"/>
          <xsd:enumeration value="Hungary"/>
          <xsd:enumeration value="Iceland"/>
          <xsd:enumeration value="India"/>
          <xsd:enumeration value="Indonesia"/>
          <xsd:enumeration value="Ireland"/>
          <xsd:enumeration value="Israel"/>
          <xsd:enumeration value="Italy"/>
          <xsd:enumeration value="Japan"/>
          <xsd:enumeration value="Korea"/>
          <xsd:enumeration value="Luxembourg"/>
          <xsd:enumeration value="Mexico"/>
          <xsd:enumeration value="Netherlands"/>
          <xsd:enumeration value="New Zealand"/>
          <xsd:enumeration value="Norway"/>
          <xsd:enumeration value="Peru"/>
          <xsd:enumeration value="Poland"/>
          <xsd:enumeration value="Portugal"/>
          <xsd:enumeration value="Russia"/>
          <xsd:enumeration value="Slovak Republic"/>
          <xsd:enumeration value="Slovenia"/>
          <xsd:enumeration value="South Africa"/>
          <xsd:enumeration value="Spain"/>
          <xsd:enumeration value="Sweden"/>
          <xsd:enumeration value="Switzerland"/>
          <xsd:enumeration value="Turkey"/>
          <xsd:enumeration value="United Kingdom"/>
          <xsd:enumeration value="United States"/>
          <xsd:enumeration value="Ukraine"/>
          <xsd:enumeration value="EC"/>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untry xmlns="96f84654-6b75-4db7-9403-f5f5503054d9">ALL</Country>
  </documentManagement>
</p:properties>
</file>

<file path=customXml/itemProps1.xml><?xml version="1.0" encoding="utf-8"?>
<ds:datastoreItem xmlns:ds="http://schemas.openxmlformats.org/officeDocument/2006/customXml" ds:itemID="{8E86321F-4792-40F9-AE06-D1B3EFC05F08}">
  <ds:schemaRefs>
    <ds:schemaRef ds:uri="http://schemas.microsoft.com/sharepoint/v3/contenttype/forms"/>
  </ds:schemaRefs>
</ds:datastoreItem>
</file>

<file path=customXml/itemProps2.xml><?xml version="1.0" encoding="utf-8"?>
<ds:datastoreItem xmlns:ds="http://schemas.openxmlformats.org/officeDocument/2006/customXml" ds:itemID="{0C404E10-EC01-440A-8666-16EAFFB538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f84654-6b75-4db7-9403-f5f5503054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B2ACEB-3884-433A-9CB5-38B0A388270C}">
  <ds:schemaRefs>
    <ds:schemaRef ds:uri="96f84654-6b75-4db7-9403-f5f5503054d9"/>
    <ds:schemaRef ds:uri="http://schemas.openxmlformats.org/package/2006/metadata/core-propertie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1312</TotalTime>
  <Words>3388</Words>
  <Application>Microsoft Office PowerPoint</Application>
  <PresentationFormat>Экран (4:3)</PresentationFormat>
  <Paragraphs>330</Paragraphs>
  <Slides>19</Slides>
  <Notes>19</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2</vt:i4>
      </vt:variant>
      <vt:variant>
        <vt:lpstr>Заголовки слайдов</vt:lpstr>
      </vt:variant>
      <vt:variant>
        <vt:i4>19</vt:i4>
      </vt:variant>
    </vt:vector>
  </HeadingPairs>
  <TitlesOfParts>
    <vt:vector size="31" baseType="lpstr">
      <vt:lpstr>Arial</vt:lpstr>
      <vt:lpstr>Arial Black</vt:lpstr>
      <vt:lpstr>Arial Narrow</vt:lpstr>
      <vt:lpstr>Calibri</vt:lpstr>
      <vt:lpstr>Cambria</vt:lpstr>
      <vt:lpstr>Georgia</vt:lpstr>
      <vt:lpstr>Helvetica</vt:lpstr>
      <vt:lpstr>Helvetica 65 Medium</vt:lpstr>
      <vt:lpstr>HelveticaNeueLT Std</vt:lpstr>
      <vt:lpstr>Wingdings</vt:lpstr>
      <vt:lpstr>GG presentation for Israel</vt:lpstr>
      <vt:lpstr>1_GG presentation for Israel</vt:lpstr>
      <vt:lpstr>Kumi Kitamori,  Head, Green Growth &amp; Global Relations, OECD</vt:lpstr>
      <vt:lpstr>Презентация PowerPoint</vt:lpstr>
      <vt:lpstr>What is green growth? A working definition</vt:lpstr>
      <vt:lpstr>                 Green Growth at the OECD</vt:lpstr>
      <vt:lpstr>                 The OECD                                   Green Growth Strategy</vt:lpstr>
      <vt:lpstr>Презентация PowerPoint</vt:lpstr>
      <vt:lpstr>OECD Green Growth Policies</vt:lpstr>
      <vt:lpstr>OECD Work on Green Growth</vt:lpstr>
      <vt:lpstr>Make pollution more costly: Environmentally Related Taxes (2014)</vt:lpstr>
      <vt:lpstr>Make pollution more costly:  Coverage of emission trading systems is expanding but allowances prices are typically low</vt:lpstr>
      <vt:lpstr>Презентация PowerPoint</vt:lpstr>
      <vt:lpstr>Green innovation:  Energy R&amp;D as share of total remains small but low-carbon share rising</vt:lpstr>
      <vt:lpstr>Презентация PowerPoint</vt:lpstr>
      <vt:lpstr>Презентация PowerPoint</vt:lpstr>
      <vt:lpstr>Презентация PowerPoint</vt:lpstr>
      <vt:lpstr>Презентация PowerPoint</vt:lpstr>
      <vt:lpstr>TREATMENT OF GREEN GROWTH POLICY ISSUES IN COUNTRY REVIEWS</vt:lpstr>
      <vt:lpstr>Презентация PowerPoint</vt:lpstr>
      <vt:lpstr>Thank you   kumi.kitamori@oecd.org  </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EPOC, 6 October 2015 Kumi Kitamori Head of Division, Green Growth &amp; Global Relations</dc:title>
  <dc:creator>PARMENTER Ryan</dc:creator>
  <cp:lastModifiedBy>aistbeta</cp:lastModifiedBy>
  <cp:revision>160</cp:revision>
  <cp:lastPrinted>2016-07-06T07:50:14Z</cp:lastPrinted>
  <dcterms:created xsi:type="dcterms:W3CDTF">2015-09-24T07:21:59Z</dcterms:created>
  <dcterms:modified xsi:type="dcterms:W3CDTF">2020-08-23T09:22:20Z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0x01010055401417D23F6F48BD2FB90316793032</vt:lpwstr>
  </property>
</Properties>
</file>